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97" r:id="rId2"/>
    <p:sldId id="288" r:id="rId3"/>
    <p:sldId id="260" r:id="rId4"/>
    <p:sldId id="268" r:id="rId5"/>
    <p:sldId id="290" r:id="rId6"/>
    <p:sldId id="299" r:id="rId7"/>
    <p:sldId id="293" r:id="rId8"/>
    <p:sldId id="295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173A8D"/>
    <a:srgbClr val="F1F1F1"/>
    <a:srgbClr val="1D3C7A"/>
    <a:srgbClr val="3A5896"/>
    <a:srgbClr val="129481"/>
    <a:srgbClr val="0F2741"/>
    <a:srgbClr val="001736"/>
    <a:srgbClr val="003374"/>
    <a:srgbClr val="C9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33" autoAdjust="0"/>
  </p:normalViewPr>
  <p:slideViewPr>
    <p:cSldViewPr snapToGrid="0">
      <p:cViewPr>
        <p:scale>
          <a:sx n="88" d="100"/>
          <a:sy n="88" d="100"/>
        </p:scale>
        <p:origin x="-34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1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5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7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066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3716" y="1915510"/>
            <a:ext cx="7976849" cy="3026980"/>
          </a:xfrm>
        </p:spPr>
        <p:txBody>
          <a:bodyPr>
            <a:noAutofit/>
          </a:bodyPr>
          <a:lstStyle/>
          <a:p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36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36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/>
            </a:r>
            <a:br>
              <a:rPr lang="ru-RU" altLang="ru-RU" sz="2400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</a:rPr>
              <a:t>Профилактика нарушений порядка проведения государственной итоговой аттестации </a:t>
            </a:r>
            <a:br>
              <a:rPr lang="ru-RU" altLang="ru-RU" sz="24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</a:rPr>
              <a:t>по образовательным программам </a:t>
            </a:r>
            <a:br>
              <a:rPr lang="ru-RU" altLang="ru-RU" sz="2400" b="1" kern="0" dirty="0">
                <a:solidFill>
                  <a:srgbClr val="002060"/>
                </a:solidFill>
                <a:latin typeface="Arial"/>
              </a:rPr>
            </a:br>
            <a:r>
              <a:rPr lang="ru-RU" altLang="ru-RU" sz="2400" b="1" kern="0" dirty="0">
                <a:solidFill>
                  <a:srgbClr val="002060"/>
                </a:solidFill>
                <a:latin typeface="Arial"/>
              </a:rPr>
              <a:t>основного общего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образования </a:t>
            </a:r>
            <a: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/>
            </a:r>
            <a:br>
              <a:rPr lang="ru-RU" sz="2400" b="1" i="1" kern="0" dirty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</a:br>
            <a:r>
              <a:rPr lang="ru-RU" sz="2000" b="1" i="1" kern="0" dirty="0" smtClean="0">
                <a:solidFill>
                  <a:srgbClr val="002060"/>
                </a:solidFill>
                <a:latin typeface="Arial" panose="020B0604020202020204" pitchFamily="34" charset="0"/>
                <a:ea typeface="Batang" pitchFamily="18"/>
                <a:cs typeface="Arial" panose="020B0604020202020204" pitchFamily="34" charset="0"/>
              </a:rPr>
              <a:t> </a:t>
            </a:r>
            <a:r>
              <a:rPr lang="ru-RU" altLang="ru-RU" sz="2400" b="1" kern="0" dirty="0" smtClean="0">
                <a:solidFill>
                  <a:srgbClr val="002060"/>
                </a:solidFill>
                <a:latin typeface="Arial"/>
              </a:rPr>
              <a:t> 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56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88409" y="142677"/>
            <a:ext cx="8320691" cy="10994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/>
              </a:rPr>
              <a:t>Оснащение пункта проведения экзаменов </a:t>
            </a:r>
            <a:r>
              <a:rPr lang="ru-RU" sz="2000" b="1" dirty="0">
                <a:solidFill>
                  <a:srgbClr val="C00000"/>
                </a:solidFill>
                <a:latin typeface="Calibri"/>
              </a:rPr>
              <a:t>(далее – ППЭ)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3516" y="3098495"/>
            <a:ext cx="360035" cy="187220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002060"/>
                </a:solidFill>
                <a:latin typeface="Cambria" pitchFamily="18"/>
              </a:rPr>
              <a:t>ВХОД</a:t>
            </a:r>
          </a:p>
        </p:txBody>
      </p:sp>
      <p:sp>
        <p:nvSpPr>
          <p:cNvPr id="11" name="Прямоугольник 3"/>
          <p:cNvSpPr/>
          <p:nvPr/>
        </p:nvSpPr>
        <p:spPr>
          <a:xfrm>
            <a:off x="2102599" y="1431800"/>
            <a:ext cx="3244518" cy="2872570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0" kern="0" dirty="0">
              <a:solidFill>
                <a:srgbClr val="000000"/>
              </a:solidFill>
              <a:latin typeface="Cambria" pitchFamily="18"/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0" kern="0" dirty="0">
                <a:solidFill>
                  <a:srgbClr val="000000"/>
                </a:solidFill>
                <a:latin typeface="Cambria" pitchFamily="18"/>
              </a:rPr>
              <a:t> </a:t>
            </a:r>
          </a:p>
        </p:txBody>
      </p:sp>
      <p:sp>
        <p:nvSpPr>
          <p:cNvPr id="12" name="Прямоугольник 18"/>
          <p:cNvSpPr/>
          <p:nvPr/>
        </p:nvSpPr>
        <p:spPr>
          <a:xfrm>
            <a:off x="2132865" y="4379443"/>
            <a:ext cx="3222418" cy="23544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для хранения личных вещей участников ГИА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kern="0" dirty="0"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kern="0" dirty="0">
                <a:latin typeface="Cambria" pitchFamily="18"/>
              </a:rPr>
              <a:t> </a:t>
            </a:r>
          </a:p>
        </p:txBody>
      </p:sp>
      <p:pic>
        <p:nvPicPr>
          <p:cNvPr id="13" name="Picture 6" descr="C:\Users\косатюк_п\Desktop\Для обучения\Картинки\270512-1896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5570" t="8273" r="43973" b="24994"/>
          <a:stretch>
            <a:fillRect/>
          </a:stretch>
        </p:blipFill>
        <p:spPr>
          <a:xfrm>
            <a:off x="2296578" y="5149522"/>
            <a:ext cx="1024324" cy="1197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7" descr="C:\Users\косатюк_п\Desktop\Для обучения\Картинки\005_1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87654" y="5118811"/>
            <a:ext cx="1556259" cy="11650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Прямоугольник 24"/>
          <p:cNvSpPr/>
          <p:nvPr/>
        </p:nvSpPr>
        <p:spPr>
          <a:xfrm>
            <a:off x="5447928" y="2360656"/>
            <a:ext cx="432044" cy="3218166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ВХОД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C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В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1" kern="0">
              <a:solidFill>
                <a:srgbClr val="C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>
                <a:solidFill>
                  <a:srgbClr val="C00000"/>
                </a:solidFill>
                <a:latin typeface="Cambria" pitchFamily="18"/>
              </a:rPr>
              <a:t>ППЭ</a:t>
            </a:r>
          </a:p>
        </p:txBody>
      </p:sp>
      <p:sp>
        <p:nvSpPr>
          <p:cNvPr id="16" name="Прямоугольник 5"/>
          <p:cNvSpPr/>
          <p:nvPr/>
        </p:nvSpPr>
        <p:spPr>
          <a:xfrm>
            <a:off x="5951982" y="2360656"/>
            <a:ext cx="1440161" cy="435767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17" name="Прямоугольник 33"/>
          <p:cNvSpPr/>
          <p:nvPr/>
        </p:nvSpPr>
        <p:spPr>
          <a:xfrm>
            <a:off x="7464152" y="1431800"/>
            <a:ext cx="2954307" cy="127366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srgbClr val="000000"/>
                </a:solidFill>
                <a:latin typeface="Cambria" pitchFamily="18"/>
              </a:rPr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Штаб ППЭ</a:t>
            </a:r>
          </a:p>
        </p:txBody>
      </p:sp>
      <p:sp>
        <p:nvSpPr>
          <p:cNvPr id="18" name="Прямоугольник 16"/>
          <p:cNvSpPr/>
          <p:nvPr/>
        </p:nvSpPr>
        <p:spPr>
          <a:xfrm>
            <a:off x="7479031" y="2744577"/>
            <a:ext cx="2952332" cy="1274644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</a:endParaRPr>
          </a:p>
        </p:txBody>
      </p:sp>
      <p:sp>
        <p:nvSpPr>
          <p:cNvPr id="19" name="Прямоугольник 17"/>
          <p:cNvSpPr/>
          <p:nvPr/>
        </p:nvSpPr>
        <p:spPr>
          <a:xfrm>
            <a:off x="7478044" y="4085299"/>
            <a:ext cx="2954307" cy="1346399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</a:endParaRPr>
          </a:p>
        </p:txBody>
      </p:sp>
      <p:pic>
        <p:nvPicPr>
          <p:cNvPr id="20" name="Picture 5" descr="C:\Users\косатюк_п\Desktop\Для обучения\Картинки\onlineыер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flipH="1">
            <a:off x="8834918" y="1527458"/>
            <a:ext cx="1445968" cy="1136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3" descr="C:\Users\косатюк_п\Desktop\Для обучения\Картинки\safe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493406" y="1999713"/>
            <a:ext cx="1008299" cy="6256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Box 10"/>
          <p:cNvSpPr txBox="1"/>
          <p:nvPr/>
        </p:nvSpPr>
        <p:spPr>
          <a:xfrm>
            <a:off x="7451503" y="4085299"/>
            <a:ext cx="1839248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Аудитории для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итоговой аттестации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– ГИА)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7501144" y="2839026"/>
            <a:ext cx="1707268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для общественных наблюдателей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</a:endParaRPr>
          </a:p>
        </p:txBody>
      </p:sp>
      <p:pic>
        <p:nvPicPr>
          <p:cNvPr id="24" name="Picture 12" descr="C:\Users\косатюк_п\Documents\ГИА-11\Обучение специалистов ППЭ\moodle\для moodle\картинки\28581acb7cdb1a8633ee380834182d1e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359040" y="1412535"/>
            <a:ext cx="544887" cy="490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Рисунок 3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3953" y="1439778"/>
            <a:ext cx="491070" cy="4365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11" descr="C:\Users\косатюк_п\Documents\ГИА-11\Обучение специалистов ППЭ\moodle\для moodle\картинки\zapret_nophoto (1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6381599" y="1422277"/>
            <a:ext cx="523270" cy="4715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924394" y="1414290"/>
            <a:ext cx="500709" cy="454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9049575" y="4292988"/>
            <a:ext cx="1326501" cy="9805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Picture 9" descr="C:\Users\косатюк_п\Desktop\Для обучения\Картинки\FreeGreatPicture.com-50281-wearing-police-weaponry-image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6257768" y="5545072"/>
            <a:ext cx="895025" cy="11187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6063294" y="2430072"/>
            <a:ext cx="1234251" cy="1113550"/>
          </a:xfrm>
          <a:prstGeom prst="roundRect">
            <a:avLst>
              <a:gd name="adj" fmla="val 10000"/>
            </a:avLst>
          </a:prstGeom>
          <a:blipFill>
            <a:blip r:embed="rId12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8409" y="3031318"/>
            <a:ext cx="1599245" cy="108837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609774" y="3171349"/>
            <a:ext cx="1649935" cy="85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Помещение для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представителей СМИ </a:t>
            </a:r>
          </a:p>
          <a:p>
            <a:pPr algn="ctr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СМИ</a:t>
            </a:r>
          </a:p>
        </p:txBody>
      </p:sp>
      <p:sp>
        <p:nvSpPr>
          <p:cNvPr id="35" name="Прямоугольник 16"/>
          <p:cNvSpPr/>
          <p:nvPr/>
        </p:nvSpPr>
        <p:spPr>
          <a:xfrm>
            <a:off x="7501143" y="5490598"/>
            <a:ext cx="2952332" cy="1227732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4F81BD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7571577" y="5556677"/>
            <a:ext cx="1944215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для медицинских работников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49575" y="5556676"/>
            <a:ext cx="1359526" cy="107908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633" y="2864950"/>
            <a:ext cx="846511" cy="953815"/>
          </a:xfrm>
          <a:prstGeom prst="rect">
            <a:avLst/>
          </a:prstGeom>
        </p:spPr>
      </p:pic>
      <p:sp>
        <p:nvSpPr>
          <p:cNvPr id="39" name="TextBox 25"/>
          <p:cNvSpPr txBox="1"/>
          <p:nvPr/>
        </p:nvSpPr>
        <p:spPr>
          <a:xfrm>
            <a:off x="5950406" y="4940110"/>
            <a:ext cx="1441737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охраны правопорядка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8" y="1641294"/>
            <a:ext cx="1282294" cy="975953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2259787" y="1641294"/>
            <a:ext cx="190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Помещение для представителей образовательных организаций, сопровождающих обучающихся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46" y="3613039"/>
            <a:ext cx="976279" cy="9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223" y="142677"/>
            <a:ext cx="9675223" cy="75070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Соблюдение требований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Порядка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Скругленный прямоугольник 8"/>
          <p:cNvSpPr/>
          <p:nvPr/>
        </p:nvSpPr>
        <p:spPr>
          <a:xfrm>
            <a:off x="2246811" y="998838"/>
            <a:ext cx="9483635" cy="23185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Участникам ГИА-9 ЗАПРЕЩЕНО: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5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при себе средства связи, электронно-вычислительную технику, фото-, аудио- и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видеоаппаратуру, справочные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материалы,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письменные заметки </a:t>
            </a:r>
            <a:b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средства хранения и передачи информации</a:t>
            </a:r>
          </a:p>
          <a:p>
            <a:pPr marL="285750" indent="-2857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общаться друг с другом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выносить из аудитории и ППЭ экзаменационные </a:t>
            </a: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2246811" y="3422818"/>
            <a:ext cx="3647171" cy="34351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ГИА-9</a:t>
            </a:r>
            <a:b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Порядок проведения ЕГЭ 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выполнять экзаменационную работу самостоятельно, без помощи посторонних лиц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неукоснительно следовать указаниям организаторов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0685" y="2175181"/>
            <a:ext cx="1284466" cy="8373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Скругленный прямоугольник 10"/>
          <p:cNvSpPr/>
          <p:nvPr/>
        </p:nvSpPr>
        <p:spPr>
          <a:xfrm>
            <a:off x="6692133" y="3422816"/>
            <a:ext cx="5038313" cy="34351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ysClr val="window" lastClr="FFFFFF"/>
          </a:solidFill>
          <a:ln w="9528" cap="flat">
            <a:solidFill>
              <a:srgbClr val="BE4B48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экзамена на рабочем столе участника находятся: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кзаменационные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материалы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гелевая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капиллярная ручка с чернилами черного цвета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документ, удостоверяющий личность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обучения и воспитания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лекарства и питание (при необходимости)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пециальные</a:t>
            </a: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технические средства </a:t>
            </a:r>
            <a:b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листы бумаги для черновиков</a:t>
            </a:r>
          </a:p>
          <a:p>
            <a:pPr>
              <a:spcAft>
                <a:spcPts val="60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i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личные вещи участники ГИА-9 оставляют в специально отведенном месте для хранения личных вещей, расположенном до входа в ППЭ</a:t>
            </a:r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262" y="142677"/>
            <a:ext cx="9588137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Обеспечение информационной безопасности и объективности  проведения ГИА в ППЭ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2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888" y="2476500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C:\Users\косатюк_п\Desktop\Для обучения\Картинки\480685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6338" y="4094163"/>
            <a:ext cx="24574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82100" y="1908175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17"/>
          <p:cNvSpPr/>
          <p:nvPr/>
        </p:nvSpPr>
        <p:spPr>
          <a:xfrm>
            <a:off x="6753423" y="1585915"/>
            <a:ext cx="4750600" cy="4924432"/>
          </a:xfrm>
          <a:prstGeom prst="rect">
            <a:avLst/>
          </a:prstGeom>
          <a:solidFill>
            <a:schemeClr val="bg1"/>
          </a:solidFill>
          <a:ln w="25402" cap="flat">
            <a:solidFill>
              <a:srgbClr val="D9D9D9"/>
            </a:solidFill>
            <a:prstDash val="solid"/>
            <a:miter/>
          </a:ln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" name="Picture 3" descr="C:\Users\косатюк_п\Desktop\Для обучения\Картинки\saf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547" y="2446196"/>
            <a:ext cx="100806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0"/>
          <p:cNvSpPr txBox="1"/>
          <p:nvPr/>
        </p:nvSpPr>
        <p:spPr>
          <a:xfrm>
            <a:off x="7341248" y="3724495"/>
            <a:ext cx="3574949" cy="2816156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FF0000"/>
                </a:solidFill>
              </a:rPr>
              <a:t>Видеонаблюдение за ходом  экзамена в аудиториях ППЭ осуществляют: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kern="0" dirty="0">
              <a:solidFill>
                <a:srgbClr val="000000"/>
              </a:solidFill>
              <a:latin typeface="Cambria" pitchFamily="18"/>
            </a:endParaRP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лица, присутствующие в ППЭ - общественные наблюдатели, член государственной экзаменационной комиссии (далее – ГЭК ), руководитель ППЭ, технический специалист                      </a:t>
            </a:r>
          </a:p>
          <a:p>
            <a:pPr indent="-171450">
              <a:spcAft>
                <a:spcPts val="6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региональные онлайн наблюдатели  </a:t>
            </a:r>
          </a:p>
        </p:txBody>
      </p:sp>
      <p:sp>
        <p:nvSpPr>
          <p:cNvPr id="41" name="Прямоугольник 29"/>
          <p:cNvSpPr/>
          <p:nvPr/>
        </p:nvSpPr>
        <p:spPr>
          <a:xfrm>
            <a:off x="6810419" y="1641542"/>
            <a:ext cx="2846387" cy="584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</a:rPr>
              <a:t>Видеонаблюдение в штабе </a:t>
            </a:r>
            <a:br>
              <a:rPr lang="ru-RU" sz="1600" b="1" kern="0" dirty="0">
                <a:solidFill>
                  <a:srgbClr val="002060"/>
                </a:solidFill>
              </a:rPr>
            </a:br>
            <a:r>
              <a:rPr lang="ru-RU" sz="1600" b="1" kern="0" dirty="0">
                <a:solidFill>
                  <a:srgbClr val="002060"/>
                </a:solidFill>
              </a:rPr>
              <a:t>и аудиториях  ППЭ </a:t>
            </a:r>
          </a:p>
        </p:txBody>
      </p:sp>
      <p:pic>
        <p:nvPicPr>
          <p:cNvPr id="42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6826" y="1715794"/>
            <a:ext cx="80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 descr="C:\Users\косатюк_п\Desktop\Для обучения\Картинки\onlineые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8714" y="2412367"/>
            <a:ext cx="14462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33"/>
          <p:cNvSpPr/>
          <p:nvPr/>
        </p:nvSpPr>
        <p:spPr>
          <a:xfrm>
            <a:off x="1994263" y="4296986"/>
            <a:ext cx="4596246" cy="22133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>
              <a:solidFill>
                <a:srgbClr val="006AB3"/>
              </a:solidFill>
              <a:latin typeface="Calibri"/>
            </a:endParaRPr>
          </a:p>
        </p:txBody>
      </p:sp>
      <p:sp>
        <p:nvSpPr>
          <p:cNvPr id="53" name="Прямоугольник 24"/>
          <p:cNvSpPr/>
          <p:nvPr/>
        </p:nvSpPr>
        <p:spPr>
          <a:xfrm>
            <a:off x="1978007" y="1574868"/>
            <a:ext cx="4612502" cy="14062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Прямоугольник 26"/>
          <p:cNvSpPr>
            <a:spLocks noChangeArrowheads="1"/>
          </p:cNvSpPr>
          <p:nvPr/>
        </p:nvSpPr>
        <p:spPr bwMode="auto">
          <a:xfrm>
            <a:off x="2508070" y="1641542"/>
            <a:ext cx="2836134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Стационарные </a:t>
            </a:r>
            <a:br>
              <a:rPr lang="ru-RU" altLang="ru-RU" sz="1600" b="1" dirty="0">
                <a:solidFill>
                  <a:srgbClr val="002060"/>
                </a:solidFill>
              </a:rPr>
            </a:br>
            <a:r>
              <a:rPr lang="ru-RU" altLang="ru-RU" sz="1600" b="1" dirty="0">
                <a:solidFill>
                  <a:srgbClr val="002060"/>
                </a:solidFill>
              </a:rPr>
              <a:t>и  переносные металлоискатели</a:t>
            </a:r>
          </a:p>
        </p:txBody>
      </p:sp>
      <p:sp>
        <p:nvSpPr>
          <p:cNvPr id="56" name="Прямоугольник 35"/>
          <p:cNvSpPr/>
          <p:nvPr/>
        </p:nvSpPr>
        <p:spPr>
          <a:xfrm>
            <a:off x="2508070" y="4303050"/>
            <a:ext cx="3953764" cy="2062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Объявления,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оповещающие </a:t>
            </a:r>
            <a:br>
              <a:rPr lang="ru-RU" sz="1600" b="1" kern="0" dirty="0">
                <a:solidFill>
                  <a:srgbClr val="002060"/>
                </a:solidFill>
                <a:latin typeface="Calibri"/>
              </a:rPr>
            </a:b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 ведении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видеонаблюдения,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00206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о запрете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использования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2060"/>
                </a:solidFill>
                <a:latin typeface="Calibri"/>
              </a:rPr>
              <a:t>средств связи</a:t>
            </a:r>
          </a:p>
        </p:txBody>
      </p:sp>
      <p:sp>
        <p:nvSpPr>
          <p:cNvPr id="58" name="Прямоугольник 37"/>
          <p:cNvSpPr/>
          <p:nvPr/>
        </p:nvSpPr>
        <p:spPr>
          <a:xfrm>
            <a:off x="1994262" y="3071423"/>
            <a:ext cx="4602447" cy="1131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8" cap="flat">
            <a:solidFill>
              <a:srgbClr val="D9D9D9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Прямоугольник 39"/>
          <p:cNvSpPr>
            <a:spLocks noChangeArrowheads="1"/>
          </p:cNvSpPr>
          <p:nvPr/>
        </p:nvSpPr>
        <p:spPr bwMode="auto">
          <a:xfrm>
            <a:off x="2508071" y="3096112"/>
            <a:ext cx="2959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Системы подавления 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1600" b="1" dirty="0" smtClean="0">
                <a:solidFill>
                  <a:srgbClr val="002060"/>
                </a:solidFill>
              </a:rPr>
              <a:t>сигналов </a:t>
            </a:r>
            <a:r>
              <a:rPr lang="ru-RU" altLang="ru-RU" sz="1600" b="1" dirty="0">
                <a:solidFill>
                  <a:srgbClr val="002060"/>
                </a:solidFill>
              </a:rPr>
              <a:t>подвижной связи</a:t>
            </a:r>
          </a:p>
        </p:txBody>
      </p:sp>
      <p:pic>
        <p:nvPicPr>
          <p:cNvPr id="60" name="Рисунок 4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9533" y="3148646"/>
            <a:ext cx="1292949" cy="9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Скругленный прямоугольник 60"/>
          <p:cNvSpPr/>
          <p:nvPr/>
        </p:nvSpPr>
        <p:spPr>
          <a:xfrm>
            <a:off x="5344205" y="5314951"/>
            <a:ext cx="1117628" cy="996525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/>
            </a:blip>
            <a:srcRect/>
            <a:stretch>
              <a:fillRect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  <p:pic>
        <p:nvPicPr>
          <p:cNvPr id="62" name="Picture 5" descr="http://www.eliscom.ru/image/data/%D0%9F%D0%BE%D0%BB%D0%B5%D0%B7%D0%BD%D1%8B%D0%B5%20%D1%81%D1%82%D0%B0%D1%82%D1%8C%D0%B8/vedetsya_nabludeni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19554" y="4364466"/>
            <a:ext cx="1170105" cy="80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/>
          <p:cNvSpPr/>
          <p:nvPr/>
        </p:nvSpPr>
        <p:spPr>
          <a:xfrm>
            <a:off x="5209532" y="1706486"/>
            <a:ext cx="1292950" cy="1143008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/>
            </a:blip>
            <a:srcRect/>
            <a:stretch>
              <a:fillRect t="-8000" b="-8000"/>
            </a:stretch>
          </a:blipFill>
          <a:ln w="9525" cap="flat" cmpd="sng" algn="ctr">
            <a:solidFill>
              <a:sysClr val="window" lastClr="FFFFFF">
                <a:hueOff val="0"/>
                <a:satOff val="0"/>
                <a:lumOff val="0"/>
                <a:alphaOff val="0"/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8392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137" y="142677"/>
            <a:ext cx="9849394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Допуск участников ГИА-9 в ППЭ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5" name="Группа 6"/>
          <p:cNvGrpSpPr/>
          <p:nvPr/>
        </p:nvGrpSpPr>
        <p:grpSpPr>
          <a:xfrm>
            <a:off x="1968137" y="1365180"/>
            <a:ext cx="7924800" cy="1884167"/>
            <a:chOff x="337559" y="1371933"/>
            <a:chExt cx="6847457" cy="1989781"/>
          </a:xfrm>
        </p:grpSpPr>
        <p:sp>
          <p:nvSpPr>
            <p:cNvPr id="16" name="Пятиугольник 32"/>
            <p:cNvSpPr/>
            <p:nvPr/>
          </p:nvSpPr>
          <p:spPr>
            <a:xfrm>
              <a:off x="337559" y="1555897"/>
              <a:ext cx="3744413" cy="16328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9086"/>
                <a:gd name="f8" fmla="+- 0 0 -360"/>
                <a:gd name="f9" fmla="+- 0 0 -180"/>
                <a:gd name="f10" fmla="abs f3"/>
                <a:gd name="f11" fmla="abs f4"/>
                <a:gd name="f12" fmla="abs f5"/>
                <a:gd name="f13" fmla="*/ f8 f0 1"/>
                <a:gd name="f14" fmla="*/ f9 f0 1"/>
                <a:gd name="f15" fmla="?: f10 f3 1"/>
                <a:gd name="f16" fmla="?: f11 f4 1"/>
                <a:gd name="f17" fmla="?: f12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+- f30 0 f6"/>
                <a:gd name="f33" fmla="+- f29 0 f6"/>
                <a:gd name="f34" fmla="*/ f30 f26 1"/>
                <a:gd name="f35" fmla="*/ f29 f26 1"/>
                <a:gd name="f36" fmla="*/ f32 1 2"/>
                <a:gd name="f37" fmla="min f33 f32"/>
                <a:gd name="f38" fmla="+- f6 f36 0"/>
                <a:gd name="f39" fmla="*/ f37 f7 1"/>
                <a:gd name="f40" fmla="*/ f39 1 100000"/>
                <a:gd name="f41" fmla="*/ f38 f26 1"/>
                <a:gd name="f42" fmla="+- f29 0 f40"/>
                <a:gd name="f43" fmla="+- f42 f29 0"/>
                <a:gd name="f44" fmla="*/ f42 1 2"/>
                <a:gd name="f45" fmla="*/ f42 f26 1"/>
                <a:gd name="f46" fmla="*/ f43 1 2"/>
                <a:gd name="f47" fmla="*/ f44 f26 1"/>
                <a:gd name="f48" fmla="*/ f4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7" y="f31"/>
                </a:cxn>
                <a:cxn ang="f25">
                  <a:pos x="f47" y="f34"/>
                </a:cxn>
              </a:cxnLst>
              <a:rect l="f31" t="f31" r="f48" b="f34"/>
              <a:pathLst>
                <a:path>
                  <a:moveTo>
                    <a:pt x="f31" y="f31"/>
                  </a:moveTo>
                  <a:lnTo>
                    <a:pt x="f45" y="f31"/>
                  </a:lnTo>
                  <a:lnTo>
                    <a:pt x="f35" y="f41"/>
                  </a:lnTo>
                  <a:lnTo>
                    <a:pt x="f45" y="f34"/>
                  </a:lnTo>
                  <a:lnTo>
                    <a:pt x="f31" y="f34"/>
                  </a:lnTo>
                  <a:close/>
                </a:path>
              </a:pathLst>
            </a:custGeom>
            <a:gradFill>
              <a:gsLst>
                <a:gs pos="0">
                  <a:srgbClr val="A3C4FF"/>
                </a:gs>
                <a:gs pos="100000">
                  <a:srgbClr val="BFD5FF"/>
                </a:gs>
              </a:gsLst>
              <a:lin ang="16200000"/>
            </a:gradFill>
            <a:ln w="28575" cap="flat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720446" tIns="56007" rIns="664439" bIns="56007" anchor="ctr" anchorCtr="0" compatLnSpc="1">
              <a:noAutofit/>
            </a:bodyPr>
            <a:lstStyle/>
            <a:p>
              <a:pPr marL="266703" defTabSz="933446">
                <a:lnSpc>
                  <a:spcPct val="90000"/>
                </a:lnSpc>
                <a:spcAft>
                  <a:spcPts val="700"/>
                </a:spcAft>
                <a:tabLst>
                  <a:tab pos="1339851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 b="1" dirty="0">
                <a:solidFill>
                  <a:srgbClr val="173A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4" descr="C:\Users\косатюк_п\Documents\ГИА-11\Обучение специалистов ППЭ\moodle\для moodle\картинки\3_D_4_41.pn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459151" y="1923237"/>
              <a:ext cx="718711" cy="106080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Полилиния 5"/>
            <p:cNvSpPr/>
            <p:nvPr/>
          </p:nvSpPr>
          <p:spPr>
            <a:xfrm>
              <a:off x="2622014" y="1540654"/>
              <a:ext cx="4563002" cy="16602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2169"/>
                <a:gd name="f7" fmla="val 1272867"/>
                <a:gd name="f8" fmla="val 2545736"/>
                <a:gd name="f9" fmla="val 636434"/>
                <a:gd name="f10" fmla="+- 0 0 -90"/>
                <a:gd name="f11" fmla="*/ f3 1 3182169"/>
                <a:gd name="f12" fmla="*/ f4 1 1272867"/>
                <a:gd name="f13" fmla="+- f7 0 f5"/>
                <a:gd name="f14" fmla="+- f6 0 f5"/>
                <a:gd name="f15" fmla="*/ f10 f0 1"/>
                <a:gd name="f16" fmla="*/ f14 1 3182169"/>
                <a:gd name="f17" fmla="*/ f13 1 1272867"/>
                <a:gd name="f18" fmla="*/ 0 f14 1"/>
                <a:gd name="f19" fmla="*/ 0 f13 1"/>
                <a:gd name="f20" fmla="*/ 2545736 f14 1"/>
                <a:gd name="f21" fmla="*/ 3182169 f14 1"/>
                <a:gd name="f22" fmla="*/ 636434 f13 1"/>
                <a:gd name="f23" fmla="*/ 1272867 f13 1"/>
                <a:gd name="f24" fmla="*/ 636434 f14 1"/>
                <a:gd name="f25" fmla="*/ f15 1 f2"/>
                <a:gd name="f26" fmla="*/ f18 1 3182169"/>
                <a:gd name="f27" fmla="*/ f19 1 1272867"/>
                <a:gd name="f28" fmla="*/ f20 1 3182169"/>
                <a:gd name="f29" fmla="*/ f21 1 3182169"/>
                <a:gd name="f30" fmla="*/ f22 1 1272867"/>
                <a:gd name="f31" fmla="*/ f23 1 1272867"/>
                <a:gd name="f32" fmla="*/ f24 1 318216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3182169" h="1272867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4F81BD"/>
              </a:solidFill>
              <a:prstDash val="solid"/>
              <a:miter/>
            </a:ln>
          </p:spPr>
          <p:txBody>
            <a:bodyPr vert="horz" wrap="square" lIns="720446" tIns="56007" rIns="664439" bIns="56007" anchor="t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8" descr="C:\Users\косатюк_п\Documents\ГИА-11\Обучение специалистов ППЭ\moodle\для moodle\картинки\1f241ac0a75e4a25bdae813f12defbd3.jp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3588852" y="1998284"/>
              <a:ext cx="589476" cy="52719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4146878" y="2520425"/>
              <a:ext cx="551827" cy="463619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5" name="Picture 11" descr="C:\Users\косатюк_п\Documents\ГИА-11\Обучение специалистов ППЭ\moodle\для moodle\картинки\zapret_nophoto (1).pn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3588852" y="2521958"/>
              <a:ext cx="532134" cy="47949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6" name="Picture 12" descr="C:\Users\косатюк_п\Documents\ГИА-11\Обучение специалистов ППЭ\moodle\для moodle\картинки\28581acb7cdb1a8633ee380834182d1e.pn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4135374" y="1996074"/>
              <a:ext cx="559119" cy="5038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7" name="Скругленный прямоугольник 19"/>
            <p:cNvSpPr/>
            <p:nvPr/>
          </p:nvSpPr>
          <p:spPr>
            <a:xfrm>
              <a:off x="2846875" y="1509403"/>
              <a:ext cx="3490108" cy="540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36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1" dirty="0">
                  <a:solidFill>
                    <a:srgbClr val="173A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проверяют наличие у участников ГИА </a:t>
              </a:r>
              <a:r>
                <a:rPr lang="ru-RU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запрещенных средств</a:t>
              </a:r>
            </a:p>
          </p:txBody>
        </p:sp>
        <p:pic>
          <p:nvPicPr>
            <p:cNvPr id="30" name="Picture 2" descr="C:\Users\косатюк_п\Documents\ГИА-11\Обучение специалистов ППЭ\moodle\для moodle\картинки\7558303-3d-man-security-inspector-at-gate-icon-metal-detector.jp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4688535" y="1371933"/>
              <a:ext cx="1989781" cy="198978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31" name="Picture 3" descr="C:\Users\косатюк_п\Documents\ГИА-11\Обучение специалистов ППЭ\moodle\для moodle\картинки\run2.jpg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>
            <a:xfrm>
              <a:off x="5875066" y="2309306"/>
              <a:ext cx="477472" cy="692145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3154689" y="1660508"/>
            <a:ext cx="16354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Работники, осуществляющие 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охрану правопорядка, совместно с организаторами</a:t>
            </a:r>
          </a:p>
        </p:txBody>
      </p:sp>
      <p:pic>
        <p:nvPicPr>
          <p:cNvPr id="32" name="Picture 7" descr="C:\Users\косатюк_п\Desktop\Для обучения\Картинки\48068505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428850" y="1953367"/>
            <a:ext cx="1369600" cy="10124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671178" y="1638301"/>
            <a:ext cx="1501523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8137" y="3251969"/>
            <a:ext cx="9849394" cy="7369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3013" y="3250221"/>
            <a:ext cx="7198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появлении сигнала металлоискателя работник,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осуществляющий охрану правопорядка, а также организатор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</a:t>
            </a:r>
            <a:r>
              <a:rPr lang="ru-RU" sz="14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 ГИА показать предмет, вызывающий сигнал</a:t>
            </a:r>
          </a:p>
        </p:txBody>
      </p:sp>
      <p:sp>
        <p:nvSpPr>
          <p:cNvPr id="34" name="Скругленный прямоугольник 22"/>
          <p:cNvSpPr/>
          <p:nvPr/>
        </p:nvSpPr>
        <p:spPr>
          <a:xfrm>
            <a:off x="2055224" y="4248151"/>
            <a:ext cx="4587342" cy="233362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4A7EBB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dirty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6" descr="C:\Users\косатюк_п\Documents\ГИА-11\Обучение специалистов ППЭ\moodle\для moodle\картинки\camera-icon-hi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4047110" y="4714383"/>
            <a:ext cx="1008107" cy="10081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6" name="Picture 21" descr="C:\Users\косатюк_п\AppData\Roaming\Skype\polinakosatyuk\media_messaging\media_cache\^FF20AEAC1AD0EA3F756225C4C8CE76F6D5B1284DF087BF2870^pimgpsh_fullsize_distr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 rot="3546826">
            <a:off x="2719977" y="4789457"/>
            <a:ext cx="473833" cy="833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7" name="Picture 23" descr="C:\Users\косатюк_п\Documents\ГИА-11\Обучение специалистов ППЭ\moodle\для moodle\картинки\400_F_4355782_VIxSBMULVOXixykDNj2J4RKfzfReUpDp_PXP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597498" y="4859206"/>
            <a:ext cx="936107" cy="718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2751532" y="5966882"/>
            <a:ext cx="2838449" cy="639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 ГИА необходимо сдать его сопровождающему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667344" y="4412542"/>
            <a:ext cx="3058224" cy="253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запрещенное средство</a:t>
            </a:r>
          </a:p>
        </p:txBody>
      </p:sp>
      <p:sp>
        <p:nvSpPr>
          <p:cNvPr id="41" name="Скругленный прямоугольник 44"/>
          <p:cNvSpPr/>
          <p:nvPr/>
        </p:nvSpPr>
        <p:spPr>
          <a:xfrm>
            <a:off x="7024595" y="4233179"/>
            <a:ext cx="4792936" cy="242887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9528" cap="flat">
            <a:solidFill>
              <a:srgbClr val="173A8D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C00000"/>
                </a:solidFill>
                <a:latin typeface="Cambria" pitchFamily="18"/>
              </a:rPr>
              <a:t> 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mbria" pitchFamily="18"/>
            </a:endParaRP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dirty="0">
              <a:solidFill>
                <a:srgbClr val="000000"/>
              </a:solidFill>
              <a:latin typeface="Cambria" pitchFamily="18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55426" y="4452312"/>
            <a:ext cx="3058224" cy="1925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отказа от сдачи запрещенного средства участник ГИА в ППЭ </a:t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ППЭ </a:t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присутствии члена ГЭК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 о не допуске </a:t>
            </a:r>
            <a:b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ППЭ в 2-х экземплярах</a:t>
            </a:r>
          </a:p>
        </p:txBody>
      </p:sp>
      <p:pic>
        <p:nvPicPr>
          <p:cNvPr id="29" name="Picture 25" descr="C:\Users\косатюк_п\Documents\ГИА-11\Обучение специалистов ППЭ\moodle\для moodle\картинки\man_with_exclamation_2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1968137" y="3094291"/>
            <a:ext cx="894594" cy="8945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19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677" y="0"/>
            <a:ext cx="10313323" cy="83958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n-lt"/>
              </a:rPr>
              <a:t>Типичные нарушения при проведении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ГИА-9</a:t>
            </a:r>
            <a:endParaRPr lang="ru-RU" sz="2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71354"/>
              </p:ext>
            </p:extLst>
          </p:nvPr>
        </p:nvGraphicFramePr>
        <p:xfrm>
          <a:off x="1878677" y="839584"/>
          <a:ext cx="10313324" cy="59322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633307">
                  <a:extLst>
                    <a:ext uri="{9D8B030D-6E8A-4147-A177-3AD203B41FA5}">
                      <a16:colId xmlns:a16="http://schemas.microsoft.com/office/drawing/2014/main" xmlns="" val="3779808558"/>
                    </a:ext>
                  </a:extLst>
                </a:gridCol>
                <a:gridCol w="1556802">
                  <a:extLst>
                    <a:ext uri="{9D8B030D-6E8A-4147-A177-3AD203B41FA5}">
                      <a16:colId xmlns:a16="http://schemas.microsoft.com/office/drawing/2014/main" xmlns="" val="1197185853"/>
                    </a:ext>
                  </a:extLst>
                </a:gridCol>
                <a:gridCol w="1576023">
                  <a:extLst>
                    <a:ext uri="{9D8B030D-6E8A-4147-A177-3AD203B41FA5}">
                      <a16:colId xmlns:a16="http://schemas.microsoft.com/office/drawing/2014/main" xmlns="" val="666486757"/>
                    </a:ext>
                  </a:extLst>
                </a:gridCol>
                <a:gridCol w="1547192">
                  <a:extLst>
                    <a:ext uri="{9D8B030D-6E8A-4147-A177-3AD203B41FA5}">
                      <a16:colId xmlns:a16="http://schemas.microsoft.com/office/drawing/2014/main" xmlns="" val="2752722053"/>
                    </a:ext>
                  </a:extLst>
                </a:gridCol>
              </a:tblGrid>
              <a:tr h="1459036">
                <a:tc rowSpan="2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нарушения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Нарушения Порядка ГИА-9, </a:t>
                      </a: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допущенные участниками экзамена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города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2271128"/>
                  </a:ext>
                </a:extLst>
              </a:tr>
              <a:tr h="407173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403068"/>
                  </a:ext>
                </a:extLst>
              </a:tr>
              <a:tr h="1119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справочных материалов, письменных заметок </a:t>
                      </a:r>
                      <a:b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</a:t>
                      </a: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руке и их использование в аудитории)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9302682"/>
                  </a:ext>
                </a:extLst>
              </a:tr>
              <a:tr h="417129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 подвижной связи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4663746"/>
                  </a:ext>
                </a:extLst>
              </a:tr>
              <a:tr h="61075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Вынос из аудитории и ППЭ экзаменационных материалов на бумажном и электронном носителях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7722528"/>
                  </a:ext>
                </a:extLst>
              </a:tr>
              <a:tr h="43109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предмета, не разрешенного к использованию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0587287"/>
                  </a:ext>
                </a:extLst>
              </a:tr>
              <a:tr h="61075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экзаменационной работы после окончания установленного времени на экзамене</a:t>
                      </a:r>
                      <a:endParaRPr kumimoji="0" lang="ru-RU" sz="15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6636824"/>
                  </a:ext>
                </a:extLst>
              </a:tr>
              <a:tr h="389158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Общение между участниками (в том числе невербальное)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4927063"/>
                  </a:ext>
                </a:extLst>
              </a:tr>
              <a:tr h="487378">
                <a:tc gridSpan="4">
                  <a:txBody>
                    <a:bodyPr/>
                    <a:lstStyle/>
                    <a:p>
                      <a:pPr marL="0" lvl="0" indent="0" algn="ctr"/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Перемещение участников по ППЭ без сопровождения</a:t>
                      </a:r>
                      <a:endParaRPr lang="ru-RU" sz="1500" b="1" i="1" baseline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003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2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83" y="142677"/>
            <a:ext cx="9657806" cy="96720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>
                <a:solidFill>
                  <a:srgbClr val="C00000"/>
                </a:solidFill>
                <a:latin typeface="+mn-lt"/>
              </a:rPr>
              <a:t>Меры, принятые в отношении участника ГИА-9,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случае нарушения Порядка 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04432"/>
              </p:ext>
            </p:extLst>
          </p:nvPr>
        </p:nvGraphicFramePr>
        <p:xfrm>
          <a:off x="2177143" y="2144012"/>
          <a:ext cx="9596845" cy="466614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5829">
                  <a:extLst>
                    <a:ext uri="{9D8B030D-6E8A-4147-A177-3AD203B41FA5}">
                      <a16:colId xmlns:a16="http://schemas.microsoft.com/office/drawing/2014/main" xmlns="" val="888385935"/>
                    </a:ext>
                  </a:extLst>
                </a:gridCol>
                <a:gridCol w="6791016">
                  <a:extLst>
                    <a:ext uri="{9D8B030D-6E8A-4147-A177-3AD203B41FA5}">
                      <a16:colId xmlns:a16="http://schemas.microsoft.com/office/drawing/2014/main" xmlns="" val="3312165946"/>
                    </a:ext>
                  </a:extLst>
                </a:gridCol>
              </a:tblGrid>
              <a:tr h="110146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лица, нарушившего Порядок,  составляется в штабе ППЭ </a:t>
                      </a:r>
                      <a:b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зоне видимости камер видеонаблюдения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1943248"/>
                  </a:ext>
                </a:extLst>
              </a:tr>
              <a:tr h="125938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бланке регистрации участника ГИА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ставится отметка «Удален с экзамена в связи с нарушением порядка проведения»</a:t>
                      </a:r>
                      <a:endParaRPr kumimoji="0" lang="ru-RU" sz="15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8103560"/>
                  </a:ext>
                </a:extLst>
              </a:tr>
              <a:tr h="104591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 об удалении с экзамена </a:t>
                      </a: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направляется </a:t>
                      </a:r>
                      <a:b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ГЭК для рассмотрения и последующего направления в РЦОИ для учета при обработке экзаменационных работ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2935621"/>
                  </a:ext>
                </a:extLst>
              </a:tr>
              <a:tr h="125938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kern="0" cap="none" spc="0" baseline="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 установлении фактов нарушения настоящего Порядка участником ГИА председатель ГЭК принимает решение </a:t>
                      </a:r>
                      <a:b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 аннулировании </a:t>
                      </a:r>
                      <a:b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его результата по соответствующему учебному предмету</a:t>
                      </a:r>
                      <a:endParaRPr kumimoji="0" lang="ru-RU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1009676"/>
                  </a:ext>
                </a:extLst>
              </a:tr>
            </a:tbl>
          </a:graphicData>
        </a:graphic>
      </p:graphicFrame>
      <p:pic>
        <p:nvPicPr>
          <p:cNvPr id="17" name="Picture 3" descr="C:\Users\косатюк_п\Desktop\Для обучения\Картинки\d-ма-ые-ю-и-конф-икт-изображение-d-на-бе-ой-пре-посы-ке-29813469.jp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10230"/>
          <a:stretch>
            <a:fillRect/>
          </a:stretch>
        </p:blipFill>
        <p:spPr>
          <a:xfrm>
            <a:off x="2841306" y="2279215"/>
            <a:ext cx="1453400" cy="900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Выноска со стрелкой вниз 19"/>
          <p:cNvSpPr/>
          <p:nvPr/>
        </p:nvSpPr>
        <p:spPr>
          <a:xfrm>
            <a:off x="2116183" y="1251496"/>
            <a:ext cx="9657806" cy="984929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841306" y="1282255"/>
            <a:ext cx="8296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ГИА, </a:t>
            </a:r>
            <a:r>
              <a:rPr lang="ru-RU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допустившие нарушение Порядка, </a:t>
            </a:r>
            <a:r>
              <a:rPr lang="ru-RU" sz="1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удаляются </a:t>
            </a:r>
            <a:r>
              <a:rPr lang="ru-RU" sz="16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ППЭ</a:t>
            </a:r>
            <a:endParaRPr lang="ru-RU" sz="1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09" y="4515839"/>
            <a:ext cx="1489755" cy="10242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60" y="3388978"/>
            <a:ext cx="729099" cy="9290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54" y="3378545"/>
            <a:ext cx="1019380" cy="10193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52" y="5837244"/>
            <a:ext cx="521101" cy="7513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57" y="5848279"/>
            <a:ext cx="552203" cy="7739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709" y="5861639"/>
            <a:ext cx="532398" cy="678384"/>
          </a:xfrm>
          <a:prstGeom prst="rect">
            <a:avLst/>
          </a:prstGeom>
        </p:spPr>
      </p:pic>
      <p:sp>
        <p:nvSpPr>
          <p:cNvPr id="31" name="Умножение 30"/>
          <p:cNvSpPr/>
          <p:nvPr/>
        </p:nvSpPr>
        <p:spPr>
          <a:xfrm>
            <a:off x="2968042" y="5902756"/>
            <a:ext cx="1019380" cy="678384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014" y="142677"/>
            <a:ext cx="10091567" cy="109942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Меры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административной ответственности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791320"/>
              </p:ext>
            </p:extLst>
          </p:nvPr>
        </p:nvGraphicFramePr>
        <p:xfrm>
          <a:off x="1969015" y="1295401"/>
          <a:ext cx="8812196" cy="5410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12196">
                  <a:extLst>
                    <a:ext uri="{9D8B030D-6E8A-4147-A177-3AD203B41FA5}">
                      <a16:colId xmlns:a16="http://schemas.microsoft.com/office/drawing/2014/main" xmlns="" val="1145509291"/>
                    </a:ext>
                  </a:extLst>
                </a:gridCol>
              </a:tblGrid>
              <a:tr h="38199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Административная ответственность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Кодекс Российской Федерации об административных правонарушениях 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30.12.2001 № 195-ФЗ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часть 4 статья 19.30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Умышленное искажение результатов государственной итоговой  аттестации, </a:t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</a:b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а равно нарушение установленного законодательством об образовании порядка проведения государственной итоговой аттестации.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Влечет наложение административного штрафа: на граждан – </a:t>
                      </a:r>
                      <a:b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</a:b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от 3000 до 5000 руб.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,Bold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Возраст, по достижении которого наступает административная ответственность - это 16 лет.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0117002"/>
                  </a:ext>
                </a:extLst>
              </a:tr>
              <a:tr h="1590290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,Bold"/>
                          <a:ea typeface="+mn-ea"/>
                          <a:cs typeface="+mn-cs"/>
                        </a:rPr>
                        <a:t>Административное правонарушение признается совершенным умышленно, если лицо, его совершившее, сознавало противоправный характер своего действия (бездействия), предвидело его вредные последствия и желало наступления таких последствий или сознательно их допускало либо относилось к ним безразлично.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867123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094" y="1295400"/>
            <a:ext cx="1183488" cy="18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4069</TotalTime>
  <Words>416</Words>
  <Application>Microsoft Office PowerPoint</Application>
  <PresentationFormat>Произвольный</PresentationFormat>
  <Paragraphs>120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     Профилактика нарушений порядка проведения государственной итоговой аттестации  по образовательным программам  основного общего образования    </vt:lpstr>
      <vt:lpstr>Оснащение пункта проведения экзаменов (далее – ППЭ)</vt:lpstr>
      <vt:lpstr>  Соблюдение требований  Порядка  </vt:lpstr>
      <vt:lpstr> Обеспечение информационной безопасности и объективности  проведения ГИА в ППЭ </vt:lpstr>
      <vt:lpstr> Допуск участников ГИА-9 в ППЭ </vt:lpstr>
      <vt:lpstr>Типичные нарушения при проведении ГИА-9</vt:lpstr>
      <vt:lpstr> Меры, принятые в отношении участника ГИА-9,  в случае нарушения Порядка  </vt:lpstr>
      <vt:lpstr>Меры административной ответственности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Школа 84</cp:lastModifiedBy>
  <cp:revision>321</cp:revision>
  <cp:lastPrinted>2021-12-13T10:49:26Z</cp:lastPrinted>
  <dcterms:created xsi:type="dcterms:W3CDTF">2016-11-18T14:12:19Z</dcterms:created>
  <dcterms:modified xsi:type="dcterms:W3CDTF">2025-05-21T06:10:53Z</dcterms:modified>
</cp:coreProperties>
</file>