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438655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74647" y="358266"/>
            <a:ext cx="5782945" cy="605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8107" y="2212467"/>
            <a:ext cx="7287895" cy="4527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jp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g"/><Relationship Id="rId3" Type="http://schemas.openxmlformats.org/officeDocument/2006/relationships/image" Target="../media/image26.png"/><Relationship Id="rId7" Type="http://schemas.openxmlformats.org/officeDocument/2006/relationships/image" Target="../media/image30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g"/><Relationship Id="rId5" Type="http://schemas.openxmlformats.org/officeDocument/2006/relationships/image" Target="../media/image28.png"/><Relationship Id="rId4" Type="http://schemas.openxmlformats.org/officeDocument/2006/relationships/image" Target="../media/image2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8956" y="3458032"/>
            <a:ext cx="7549515" cy="137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2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профилактике</a:t>
            </a:r>
            <a:r>
              <a:rPr sz="2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нарушений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порядка</a:t>
            </a:r>
            <a:r>
              <a:rPr sz="2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проведения</a:t>
            </a:r>
            <a:endParaRPr sz="2400">
              <a:latin typeface="Arial"/>
              <a:cs typeface="Arial"/>
            </a:endParaRPr>
          </a:p>
          <a:p>
            <a:pPr marL="842644" marR="833755" algn="ctr">
              <a:lnSpc>
                <a:spcPts val="2590"/>
              </a:lnSpc>
              <a:spcBef>
                <a:spcPts val="185"/>
              </a:spcBef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государственной</a:t>
            </a:r>
            <a:r>
              <a:rPr sz="2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итоговой</a:t>
            </a:r>
            <a:r>
              <a:rPr sz="2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аттестации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2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образовательным</a:t>
            </a:r>
            <a:r>
              <a:rPr sz="2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программам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среднего</a:t>
            </a:r>
            <a:r>
              <a:rPr sz="24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общего</a:t>
            </a:r>
            <a:r>
              <a:rPr sz="2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образования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7410" y="142620"/>
            <a:ext cx="7224395" cy="751205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1816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30"/>
              </a:spcBef>
            </a:pPr>
            <a:r>
              <a:rPr sz="2400" spc="-20" dirty="0"/>
              <a:t>Соблюдение</a:t>
            </a:r>
            <a:r>
              <a:rPr sz="2400" spc="-90" dirty="0"/>
              <a:t> </a:t>
            </a:r>
            <a:r>
              <a:rPr sz="2400" dirty="0"/>
              <a:t>требований</a:t>
            </a:r>
            <a:r>
              <a:rPr sz="2400" spc="-90" dirty="0"/>
              <a:t> </a:t>
            </a:r>
            <a:r>
              <a:rPr sz="2400" spc="-10" dirty="0"/>
              <a:t>Порядка</a:t>
            </a:r>
            <a:endParaRPr sz="2400"/>
          </a:p>
        </p:txBody>
      </p:sp>
      <p:grpSp>
        <p:nvGrpSpPr>
          <p:cNvPr id="6" name="object 6"/>
          <p:cNvGrpSpPr/>
          <p:nvPr/>
        </p:nvGrpSpPr>
        <p:grpSpPr>
          <a:xfrm>
            <a:off x="1630679" y="994092"/>
            <a:ext cx="7513320" cy="2412365"/>
            <a:chOff x="1630679" y="994092"/>
            <a:chExt cx="7513320" cy="241236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30679" y="1011936"/>
              <a:ext cx="7237476" cy="23317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28215" y="1002792"/>
              <a:ext cx="7415783" cy="240334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637410" y="998855"/>
              <a:ext cx="7224395" cy="2319020"/>
            </a:xfrm>
            <a:custGeom>
              <a:avLst/>
              <a:gdLst/>
              <a:ahLst/>
              <a:cxnLst/>
              <a:rect l="l" t="t" r="r" b="b"/>
              <a:pathLst>
                <a:path w="7224395" h="2319020">
                  <a:moveTo>
                    <a:pt x="6837553" y="0"/>
                  </a:moveTo>
                  <a:lnTo>
                    <a:pt x="386461" y="0"/>
                  </a:lnTo>
                  <a:lnTo>
                    <a:pt x="337974" y="3010"/>
                  </a:lnTo>
                  <a:lnTo>
                    <a:pt x="291287" y="11799"/>
                  </a:lnTo>
                  <a:lnTo>
                    <a:pt x="246762" y="26007"/>
                  </a:lnTo>
                  <a:lnTo>
                    <a:pt x="204761" y="45270"/>
                  </a:lnTo>
                  <a:lnTo>
                    <a:pt x="165645" y="69227"/>
                  </a:lnTo>
                  <a:lnTo>
                    <a:pt x="129776" y="97516"/>
                  </a:lnTo>
                  <a:lnTo>
                    <a:pt x="97516" y="129776"/>
                  </a:lnTo>
                  <a:lnTo>
                    <a:pt x="69227" y="165645"/>
                  </a:lnTo>
                  <a:lnTo>
                    <a:pt x="45270" y="204761"/>
                  </a:lnTo>
                  <a:lnTo>
                    <a:pt x="26007" y="246762"/>
                  </a:lnTo>
                  <a:lnTo>
                    <a:pt x="11799" y="291287"/>
                  </a:lnTo>
                  <a:lnTo>
                    <a:pt x="3010" y="337974"/>
                  </a:lnTo>
                  <a:lnTo>
                    <a:pt x="0" y="386461"/>
                  </a:lnTo>
                  <a:lnTo>
                    <a:pt x="0" y="1932051"/>
                  </a:lnTo>
                  <a:lnTo>
                    <a:pt x="3010" y="1980537"/>
                  </a:lnTo>
                  <a:lnTo>
                    <a:pt x="11799" y="2027224"/>
                  </a:lnTo>
                  <a:lnTo>
                    <a:pt x="26007" y="2071749"/>
                  </a:lnTo>
                  <a:lnTo>
                    <a:pt x="45270" y="2113750"/>
                  </a:lnTo>
                  <a:lnTo>
                    <a:pt x="69227" y="2152866"/>
                  </a:lnTo>
                  <a:lnTo>
                    <a:pt x="97516" y="2188735"/>
                  </a:lnTo>
                  <a:lnTo>
                    <a:pt x="129776" y="2220995"/>
                  </a:lnTo>
                  <a:lnTo>
                    <a:pt x="165645" y="2249284"/>
                  </a:lnTo>
                  <a:lnTo>
                    <a:pt x="204761" y="2273241"/>
                  </a:lnTo>
                  <a:lnTo>
                    <a:pt x="246762" y="2292504"/>
                  </a:lnTo>
                  <a:lnTo>
                    <a:pt x="291287" y="2306712"/>
                  </a:lnTo>
                  <a:lnTo>
                    <a:pt x="337974" y="2315501"/>
                  </a:lnTo>
                  <a:lnTo>
                    <a:pt x="386461" y="2318512"/>
                  </a:lnTo>
                  <a:lnTo>
                    <a:pt x="6837553" y="2318512"/>
                  </a:lnTo>
                  <a:lnTo>
                    <a:pt x="6886014" y="2315501"/>
                  </a:lnTo>
                  <a:lnTo>
                    <a:pt x="6932684" y="2306712"/>
                  </a:lnTo>
                  <a:lnTo>
                    <a:pt x="6977199" y="2292504"/>
                  </a:lnTo>
                  <a:lnTo>
                    <a:pt x="7019196" y="2273241"/>
                  </a:lnTo>
                  <a:lnTo>
                    <a:pt x="7058313" y="2249284"/>
                  </a:lnTo>
                  <a:lnTo>
                    <a:pt x="7094186" y="2220995"/>
                  </a:lnTo>
                  <a:lnTo>
                    <a:pt x="7126453" y="2188735"/>
                  </a:lnTo>
                  <a:lnTo>
                    <a:pt x="7154752" y="2152866"/>
                  </a:lnTo>
                  <a:lnTo>
                    <a:pt x="7178718" y="2113750"/>
                  </a:lnTo>
                  <a:lnTo>
                    <a:pt x="7197991" y="2071749"/>
                  </a:lnTo>
                  <a:lnTo>
                    <a:pt x="7212206" y="2027224"/>
                  </a:lnTo>
                  <a:lnTo>
                    <a:pt x="7221001" y="1980537"/>
                  </a:lnTo>
                  <a:lnTo>
                    <a:pt x="7224013" y="1932051"/>
                  </a:lnTo>
                  <a:lnTo>
                    <a:pt x="7224013" y="386461"/>
                  </a:lnTo>
                  <a:lnTo>
                    <a:pt x="7221001" y="337974"/>
                  </a:lnTo>
                  <a:lnTo>
                    <a:pt x="7212206" y="291287"/>
                  </a:lnTo>
                  <a:lnTo>
                    <a:pt x="7197991" y="246762"/>
                  </a:lnTo>
                  <a:lnTo>
                    <a:pt x="7178718" y="204761"/>
                  </a:lnTo>
                  <a:lnTo>
                    <a:pt x="7154752" y="165645"/>
                  </a:lnTo>
                  <a:lnTo>
                    <a:pt x="7126453" y="129776"/>
                  </a:lnTo>
                  <a:lnTo>
                    <a:pt x="7094186" y="97516"/>
                  </a:lnTo>
                  <a:lnTo>
                    <a:pt x="7058313" y="69227"/>
                  </a:lnTo>
                  <a:lnTo>
                    <a:pt x="7019196" y="45270"/>
                  </a:lnTo>
                  <a:lnTo>
                    <a:pt x="6977199" y="26007"/>
                  </a:lnTo>
                  <a:lnTo>
                    <a:pt x="6932684" y="11799"/>
                  </a:lnTo>
                  <a:lnTo>
                    <a:pt x="6886014" y="3010"/>
                  </a:lnTo>
                  <a:lnTo>
                    <a:pt x="68375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37410" y="998855"/>
              <a:ext cx="7224395" cy="2319020"/>
            </a:xfrm>
            <a:custGeom>
              <a:avLst/>
              <a:gdLst/>
              <a:ahLst/>
              <a:cxnLst/>
              <a:rect l="l" t="t" r="r" b="b"/>
              <a:pathLst>
                <a:path w="7224395" h="2319020">
                  <a:moveTo>
                    <a:pt x="386461" y="0"/>
                  </a:moveTo>
                  <a:lnTo>
                    <a:pt x="337974" y="3010"/>
                  </a:lnTo>
                  <a:lnTo>
                    <a:pt x="291287" y="11799"/>
                  </a:lnTo>
                  <a:lnTo>
                    <a:pt x="246762" y="26007"/>
                  </a:lnTo>
                  <a:lnTo>
                    <a:pt x="204761" y="45270"/>
                  </a:lnTo>
                  <a:lnTo>
                    <a:pt x="165645" y="69227"/>
                  </a:lnTo>
                  <a:lnTo>
                    <a:pt x="129776" y="97516"/>
                  </a:lnTo>
                  <a:lnTo>
                    <a:pt x="97516" y="129776"/>
                  </a:lnTo>
                  <a:lnTo>
                    <a:pt x="69227" y="165645"/>
                  </a:lnTo>
                  <a:lnTo>
                    <a:pt x="45270" y="204761"/>
                  </a:lnTo>
                  <a:lnTo>
                    <a:pt x="26007" y="246762"/>
                  </a:lnTo>
                  <a:lnTo>
                    <a:pt x="11799" y="291287"/>
                  </a:lnTo>
                  <a:lnTo>
                    <a:pt x="3010" y="337974"/>
                  </a:lnTo>
                  <a:lnTo>
                    <a:pt x="0" y="386461"/>
                  </a:lnTo>
                  <a:lnTo>
                    <a:pt x="0" y="1932051"/>
                  </a:lnTo>
                  <a:lnTo>
                    <a:pt x="3010" y="1980537"/>
                  </a:lnTo>
                  <a:lnTo>
                    <a:pt x="11799" y="2027224"/>
                  </a:lnTo>
                  <a:lnTo>
                    <a:pt x="26007" y="2071749"/>
                  </a:lnTo>
                  <a:lnTo>
                    <a:pt x="45270" y="2113750"/>
                  </a:lnTo>
                  <a:lnTo>
                    <a:pt x="69227" y="2152866"/>
                  </a:lnTo>
                  <a:lnTo>
                    <a:pt x="97516" y="2188735"/>
                  </a:lnTo>
                  <a:lnTo>
                    <a:pt x="129776" y="2220995"/>
                  </a:lnTo>
                  <a:lnTo>
                    <a:pt x="165645" y="2249284"/>
                  </a:lnTo>
                  <a:lnTo>
                    <a:pt x="204761" y="2273241"/>
                  </a:lnTo>
                  <a:lnTo>
                    <a:pt x="246762" y="2292504"/>
                  </a:lnTo>
                  <a:lnTo>
                    <a:pt x="291287" y="2306712"/>
                  </a:lnTo>
                  <a:lnTo>
                    <a:pt x="337974" y="2315501"/>
                  </a:lnTo>
                  <a:lnTo>
                    <a:pt x="386461" y="2318512"/>
                  </a:lnTo>
                  <a:lnTo>
                    <a:pt x="6837553" y="2318512"/>
                  </a:lnTo>
                  <a:lnTo>
                    <a:pt x="6886014" y="2315501"/>
                  </a:lnTo>
                  <a:lnTo>
                    <a:pt x="6932684" y="2306712"/>
                  </a:lnTo>
                  <a:lnTo>
                    <a:pt x="6977199" y="2292504"/>
                  </a:lnTo>
                  <a:lnTo>
                    <a:pt x="7019196" y="2273241"/>
                  </a:lnTo>
                  <a:lnTo>
                    <a:pt x="7058313" y="2249284"/>
                  </a:lnTo>
                  <a:lnTo>
                    <a:pt x="7094186" y="2220995"/>
                  </a:lnTo>
                  <a:lnTo>
                    <a:pt x="7126453" y="2188735"/>
                  </a:lnTo>
                  <a:lnTo>
                    <a:pt x="7154752" y="2152866"/>
                  </a:lnTo>
                  <a:lnTo>
                    <a:pt x="7178718" y="2113750"/>
                  </a:lnTo>
                  <a:lnTo>
                    <a:pt x="7197991" y="2071749"/>
                  </a:lnTo>
                  <a:lnTo>
                    <a:pt x="7212206" y="2027224"/>
                  </a:lnTo>
                  <a:lnTo>
                    <a:pt x="7221001" y="1980537"/>
                  </a:lnTo>
                  <a:lnTo>
                    <a:pt x="7224013" y="1932051"/>
                  </a:lnTo>
                  <a:lnTo>
                    <a:pt x="7224013" y="386461"/>
                  </a:lnTo>
                  <a:lnTo>
                    <a:pt x="7221001" y="337974"/>
                  </a:lnTo>
                  <a:lnTo>
                    <a:pt x="7212206" y="291287"/>
                  </a:lnTo>
                  <a:lnTo>
                    <a:pt x="7197991" y="246762"/>
                  </a:lnTo>
                  <a:lnTo>
                    <a:pt x="7178718" y="204761"/>
                  </a:lnTo>
                  <a:lnTo>
                    <a:pt x="7154752" y="165645"/>
                  </a:lnTo>
                  <a:lnTo>
                    <a:pt x="7126453" y="129776"/>
                  </a:lnTo>
                  <a:lnTo>
                    <a:pt x="7094186" y="97516"/>
                  </a:lnTo>
                  <a:lnTo>
                    <a:pt x="7058313" y="69227"/>
                  </a:lnTo>
                  <a:lnTo>
                    <a:pt x="7019196" y="45270"/>
                  </a:lnTo>
                  <a:lnTo>
                    <a:pt x="6977199" y="26007"/>
                  </a:lnTo>
                  <a:lnTo>
                    <a:pt x="6932684" y="11799"/>
                  </a:lnTo>
                  <a:lnTo>
                    <a:pt x="6886014" y="3010"/>
                  </a:lnTo>
                  <a:lnTo>
                    <a:pt x="6837553" y="0"/>
                  </a:lnTo>
                  <a:lnTo>
                    <a:pt x="386461" y="0"/>
                  </a:lnTo>
                  <a:close/>
                </a:path>
              </a:pathLst>
            </a:custGeom>
            <a:ln w="9528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829561" y="946453"/>
            <a:ext cx="6632575" cy="232537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207645" algn="ctr">
              <a:lnSpc>
                <a:spcPct val="100000"/>
              </a:lnSpc>
              <a:spcBef>
                <a:spcPts val="790"/>
              </a:spcBef>
            </a:pP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Участникам</a:t>
            </a:r>
            <a:r>
              <a:rPr sz="18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ГИА-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11</a:t>
            </a:r>
            <a:r>
              <a:rPr sz="18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ЗАПРЕЩЕНО:</a:t>
            </a:r>
            <a:endParaRPr sz="18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15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иметь</a:t>
            </a:r>
            <a:r>
              <a:rPr sz="16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при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себе</a:t>
            </a:r>
            <a:r>
              <a:rPr sz="1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средства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связи, 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электронно-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вычислительную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технику,</a:t>
            </a:r>
            <a:r>
              <a:rPr sz="16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001F5F"/>
                </a:solidFill>
                <a:latin typeface="Arial"/>
                <a:cs typeface="Arial"/>
              </a:rPr>
              <a:t>фото-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, аудио-</a:t>
            </a:r>
            <a:r>
              <a:rPr sz="16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6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видеоаппаратуру,</a:t>
            </a:r>
            <a:endParaRPr sz="16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справочные</a:t>
            </a:r>
            <a:r>
              <a:rPr sz="16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материалы,</a:t>
            </a:r>
            <a:r>
              <a:rPr sz="16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письменные</a:t>
            </a:r>
            <a:r>
              <a:rPr sz="16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заметки</a:t>
            </a:r>
            <a:endParaRPr sz="16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6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иные</a:t>
            </a:r>
            <a:r>
              <a:rPr sz="16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средства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хранения</a:t>
            </a:r>
            <a:r>
              <a:rPr sz="16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6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передачи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информации</a:t>
            </a:r>
            <a:endParaRPr sz="1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общаться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друг</a:t>
            </a:r>
            <a:r>
              <a:rPr sz="16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6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другом</a:t>
            </a:r>
            <a:endParaRPr sz="1600">
              <a:latin typeface="Arial"/>
              <a:cs typeface="Arial"/>
            </a:endParaRPr>
          </a:p>
          <a:p>
            <a:pPr marL="355600" marR="85725" indent="-343535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выносить</a:t>
            </a:r>
            <a:r>
              <a:rPr sz="1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из</a:t>
            </a:r>
            <a:r>
              <a:rPr sz="16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аудитории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6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ППЭ</a:t>
            </a:r>
            <a:r>
              <a:rPr sz="16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экзаменационные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материалы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16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бумажном</a:t>
            </a:r>
            <a:r>
              <a:rPr sz="16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или</a:t>
            </a:r>
            <a:r>
              <a:rPr sz="16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электронном</a:t>
            </a:r>
            <a:r>
              <a:rPr sz="1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носителях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630679" y="3395470"/>
            <a:ext cx="2746375" cy="3462654"/>
            <a:chOff x="1630679" y="3395470"/>
            <a:chExt cx="2746375" cy="3462654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30679" y="3436619"/>
              <a:ext cx="2746247" cy="334975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61743" y="3395470"/>
              <a:ext cx="2516124" cy="3462528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37410" y="3422776"/>
              <a:ext cx="2733040" cy="3338195"/>
            </a:xfrm>
            <a:custGeom>
              <a:avLst/>
              <a:gdLst/>
              <a:ahLst/>
              <a:cxnLst/>
              <a:rect l="l" t="t" r="r" b="b"/>
              <a:pathLst>
                <a:path w="2733040" h="3338195">
                  <a:moveTo>
                    <a:pt x="2277110" y="0"/>
                  </a:moveTo>
                  <a:lnTo>
                    <a:pt x="455421" y="0"/>
                  </a:lnTo>
                  <a:lnTo>
                    <a:pt x="408868" y="2351"/>
                  </a:lnTo>
                  <a:lnTo>
                    <a:pt x="363656" y="9255"/>
                  </a:lnTo>
                  <a:lnTo>
                    <a:pt x="320016" y="20480"/>
                  </a:lnTo>
                  <a:lnTo>
                    <a:pt x="278177" y="35798"/>
                  </a:lnTo>
                  <a:lnTo>
                    <a:pt x="238368" y="54979"/>
                  </a:lnTo>
                  <a:lnTo>
                    <a:pt x="200818" y="77795"/>
                  </a:lnTo>
                  <a:lnTo>
                    <a:pt x="165757" y="104016"/>
                  </a:lnTo>
                  <a:lnTo>
                    <a:pt x="133413" y="133413"/>
                  </a:lnTo>
                  <a:lnTo>
                    <a:pt x="104016" y="165757"/>
                  </a:lnTo>
                  <a:lnTo>
                    <a:pt x="77795" y="200818"/>
                  </a:lnTo>
                  <a:lnTo>
                    <a:pt x="54979" y="238368"/>
                  </a:lnTo>
                  <a:lnTo>
                    <a:pt x="35798" y="278177"/>
                  </a:lnTo>
                  <a:lnTo>
                    <a:pt x="20480" y="320016"/>
                  </a:lnTo>
                  <a:lnTo>
                    <a:pt x="9255" y="363656"/>
                  </a:lnTo>
                  <a:lnTo>
                    <a:pt x="2351" y="408868"/>
                  </a:lnTo>
                  <a:lnTo>
                    <a:pt x="0" y="455422"/>
                  </a:lnTo>
                  <a:lnTo>
                    <a:pt x="0" y="2882188"/>
                  </a:lnTo>
                  <a:lnTo>
                    <a:pt x="2351" y="2928753"/>
                  </a:lnTo>
                  <a:lnTo>
                    <a:pt x="9255" y="2973972"/>
                  </a:lnTo>
                  <a:lnTo>
                    <a:pt x="20480" y="3017618"/>
                  </a:lnTo>
                  <a:lnTo>
                    <a:pt x="35798" y="3059461"/>
                  </a:lnTo>
                  <a:lnTo>
                    <a:pt x="54979" y="3099272"/>
                  </a:lnTo>
                  <a:lnTo>
                    <a:pt x="77795" y="3136822"/>
                  </a:lnTo>
                  <a:lnTo>
                    <a:pt x="104016" y="3171882"/>
                  </a:lnTo>
                  <a:lnTo>
                    <a:pt x="133413" y="3204224"/>
                  </a:lnTo>
                  <a:lnTo>
                    <a:pt x="165757" y="3233619"/>
                  </a:lnTo>
                  <a:lnTo>
                    <a:pt x="200818" y="3259837"/>
                  </a:lnTo>
                  <a:lnTo>
                    <a:pt x="238368" y="3282649"/>
                  </a:lnTo>
                  <a:lnTo>
                    <a:pt x="278177" y="3301828"/>
                  </a:lnTo>
                  <a:lnTo>
                    <a:pt x="320016" y="3317142"/>
                  </a:lnTo>
                  <a:lnTo>
                    <a:pt x="363656" y="3328365"/>
                  </a:lnTo>
                  <a:lnTo>
                    <a:pt x="408868" y="3335267"/>
                  </a:lnTo>
                  <a:lnTo>
                    <a:pt x="455421" y="3337618"/>
                  </a:lnTo>
                  <a:lnTo>
                    <a:pt x="2277110" y="3337618"/>
                  </a:lnTo>
                  <a:lnTo>
                    <a:pt x="2323684" y="3335267"/>
                  </a:lnTo>
                  <a:lnTo>
                    <a:pt x="2368911" y="3328365"/>
                  </a:lnTo>
                  <a:lnTo>
                    <a:pt x="2412562" y="3317142"/>
                  </a:lnTo>
                  <a:lnTo>
                    <a:pt x="2454407" y="3301828"/>
                  </a:lnTo>
                  <a:lnTo>
                    <a:pt x="2494219" y="3282649"/>
                  </a:lnTo>
                  <a:lnTo>
                    <a:pt x="2531769" y="3259837"/>
                  </a:lnTo>
                  <a:lnTo>
                    <a:pt x="2566827" y="3233619"/>
                  </a:lnTo>
                  <a:lnTo>
                    <a:pt x="2599166" y="3204224"/>
                  </a:lnTo>
                  <a:lnTo>
                    <a:pt x="2628556" y="3171882"/>
                  </a:lnTo>
                  <a:lnTo>
                    <a:pt x="2654770" y="3136822"/>
                  </a:lnTo>
                  <a:lnTo>
                    <a:pt x="2677577" y="3099272"/>
                  </a:lnTo>
                  <a:lnTo>
                    <a:pt x="2696751" y="3059461"/>
                  </a:lnTo>
                  <a:lnTo>
                    <a:pt x="2712062" y="3017618"/>
                  </a:lnTo>
                  <a:lnTo>
                    <a:pt x="2723282" y="2973972"/>
                  </a:lnTo>
                  <a:lnTo>
                    <a:pt x="2730181" y="2928753"/>
                  </a:lnTo>
                  <a:lnTo>
                    <a:pt x="2732531" y="2882188"/>
                  </a:lnTo>
                  <a:lnTo>
                    <a:pt x="2732531" y="455422"/>
                  </a:lnTo>
                  <a:lnTo>
                    <a:pt x="2730181" y="408868"/>
                  </a:lnTo>
                  <a:lnTo>
                    <a:pt x="2723282" y="363656"/>
                  </a:lnTo>
                  <a:lnTo>
                    <a:pt x="2712062" y="320016"/>
                  </a:lnTo>
                  <a:lnTo>
                    <a:pt x="2696751" y="278177"/>
                  </a:lnTo>
                  <a:lnTo>
                    <a:pt x="2677577" y="238368"/>
                  </a:lnTo>
                  <a:lnTo>
                    <a:pt x="2654770" y="200818"/>
                  </a:lnTo>
                  <a:lnTo>
                    <a:pt x="2628556" y="165757"/>
                  </a:lnTo>
                  <a:lnTo>
                    <a:pt x="2599166" y="133413"/>
                  </a:lnTo>
                  <a:lnTo>
                    <a:pt x="2566827" y="104016"/>
                  </a:lnTo>
                  <a:lnTo>
                    <a:pt x="2531769" y="77795"/>
                  </a:lnTo>
                  <a:lnTo>
                    <a:pt x="2494219" y="54979"/>
                  </a:lnTo>
                  <a:lnTo>
                    <a:pt x="2454407" y="35798"/>
                  </a:lnTo>
                  <a:lnTo>
                    <a:pt x="2412562" y="20480"/>
                  </a:lnTo>
                  <a:lnTo>
                    <a:pt x="2368911" y="9255"/>
                  </a:lnTo>
                  <a:lnTo>
                    <a:pt x="2323684" y="2351"/>
                  </a:lnTo>
                  <a:lnTo>
                    <a:pt x="22771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37410" y="3422776"/>
              <a:ext cx="2733040" cy="3338195"/>
            </a:xfrm>
            <a:custGeom>
              <a:avLst/>
              <a:gdLst/>
              <a:ahLst/>
              <a:cxnLst/>
              <a:rect l="l" t="t" r="r" b="b"/>
              <a:pathLst>
                <a:path w="2733040" h="3338195">
                  <a:moveTo>
                    <a:pt x="455421" y="0"/>
                  </a:moveTo>
                  <a:lnTo>
                    <a:pt x="408868" y="2351"/>
                  </a:lnTo>
                  <a:lnTo>
                    <a:pt x="363656" y="9255"/>
                  </a:lnTo>
                  <a:lnTo>
                    <a:pt x="320016" y="20480"/>
                  </a:lnTo>
                  <a:lnTo>
                    <a:pt x="278177" y="35798"/>
                  </a:lnTo>
                  <a:lnTo>
                    <a:pt x="238368" y="54979"/>
                  </a:lnTo>
                  <a:lnTo>
                    <a:pt x="200818" y="77795"/>
                  </a:lnTo>
                  <a:lnTo>
                    <a:pt x="165757" y="104016"/>
                  </a:lnTo>
                  <a:lnTo>
                    <a:pt x="133413" y="133413"/>
                  </a:lnTo>
                  <a:lnTo>
                    <a:pt x="104016" y="165757"/>
                  </a:lnTo>
                  <a:lnTo>
                    <a:pt x="77795" y="200818"/>
                  </a:lnTo>
                  <a:lnTo>
                    <a:pt x="54979" y="238368"/>
                  </a:lnTo>
                  <a:lnTo>
                    <a:pt x="35798" y="278177"/>
                  </a:lnTo>
                  <a:lnTo>
                    <a:pt x="20480" y="320016"/>
                  </a:lnTo>
                  <a:lnTo>
                    <a:pt x="9255" y="363656"/>
                  </a:lnTo>
                  <a:lnTo>
                    <a:pt x="2351" y="408868"/>
                  </a:lnTo>
                  <a:lnTo>
                    <a:pt x="0" y="455422"/>
                  </a:lnTo>
                  <a:lnTo>
                    <a:pt x="0" y="2882188"/>
                  </a:lnTo>
                  <a:lnTo>
                    <a:pt x="2351" y="2928753"/>
                  </a:lnTo>
                  <a:lnTo>
                    <a:pt x="9255" y="2973972"/>
                  </a:lnTo>
                  <a:lnTo>
                    <a:pt x="20480" y="3017618"/>
                  </a:lnTo>
                  <a:lnTo>
                    <a:pt x="35798" y="3059461"/>
                  </a:lnTo>
                  <a:lnTo>
                    <a:pt x="54979" y="3099272"/>
                  </a:lnTo>
                  <a:lnTo>
                    <a:pt x="77795" y="3136822"/>
                  </a:lnTo>
                  <a:lnTo>
                    <a:pt x="104016" y="3171882"/>
                  </a:lnTo>
                  <a:lnTo>
                    <a:pt x="133413" y="3204224"/>
                  </a:lnTo>
                  <a:lnTo>
                    <a:pt x="165757" y="3233619"/>
                  </a:lnTo>
                  <a:lnTo>
                    <a:pt x="200818" y="3259837"/>
                  </a:lnTo>
                  <a:lnTo>
                    <a:pt x="238368" y="3282649"/>
                  </a:lnTo>
                  <a:lnTo>
                    <a:pt x="278177" y="3301828"/>
                  </a:lnTo>
                  <a:lnTo>
                    <a:pt x="320016" y="3317142"/>
                  </a:lnTo>
                  <a:lnTo>
                    <a:pt x="363656" y="3328365"/>
                  </a:lnTo>
                  <a:lnTo>
                    <a:pt x="408868" y="3335267"/>
                  </a:lnTo>
                  <a:lnTo>
                    <a:pt x="455421" y="3337618"/>
                  </a:lnTo>
                  <a:lnTo>
                    <a:pt x="2277110" y="3337618"/>
                  </a:lnTo>
                  <a:lnTo>
                    <a:pt x="2323684" y="3335267"/>
                  </a:lnTo>
                  <a:lnTo>
                    <a:pt x="2368911" y="3328365"/>
                  </a:lnTo>
                  <a:lnTo>
                    <a:pt x="2412562" y="3317142"/>
                  </a:lnTo>
                  <a:lnTo>
                    <a:pt x="2454407" y="3301828"/>
                  </a:lnTo>
                  <a:lnTo>
                    <a:pt x="2494219" y="3282649"/>
                  </a:lnTo>
                  <a:lnTo>
                    <a:pt x="2531769" y="3259837"/>
                  </a:lnTo>
                  <a:lnTo>
                    <a:pt x="2566827" y="3233619"/>
                  </a:lnTo>
                  <a:lnTo>
                    <a:pt x="2599166" y="3204224"/>
                  </a:lnTo>
                  <a:lnTo>
                    <a:pt x="2628556" y="3171882"/>
                  </a:lnTo>
                  <a:lnTo>
                    <a:pt x="2654770" y="3136822"/>
                  </a:lnTo>
                  <a:lnTo>
                    <a:pt x="2677577" y="3099272"/>
                  </a:lnTo>
                  <a:lnTo>
                    <a:pt x="2696751" y="3059461"/>
                  </a:lnTo>
                  <a:lnTo>
                    <a:pt x="2712062" y="3017618"/>
                  </a:lnTo>
                  <a:lnTo>
                    <a:pt x="2723282" y="2973972"/>
                  </a:lnTo>
                  <a:lnTo>
                    <a:pt x="2730181" y="2928753"/>
                  </a:lnTo>
                  <a:lnTo>
                    <a:pt x="2732531" y="2882188"/>
                  </a:lnTo>
                  <a:lnTo>
                    <a:pt x="2732531" y="455422"/>
                  </a:lnTo>
                  <a:lnTo>
                    <a:pt x="2730181" y="408868"/>
                  </a:lnTo>
                  <a:lnTo>
                    <a:pt x="2723282" y="363656"/>
                  </a:lnTo>
                  <a:lnTo>
                    <a:pt x="2712062" y="320016"/>
                  </a:lnTo>
                  <a:lnTo>
                    <a:pt x="2696751" y="278177"/>
                  </a:lnTo>
                  <a:lnTo>
                    <a:pt x="2677577" y="238368"/>
                  </a:lnTo>
                  <a:lnTo>
                    <a:pt x="2654770" y="200818"/>
                  </a:lnTo>
                  <a:lnTo>
                    <a:pt x="2628556" y="165757"/>
                  </a:lnTo>
                  <a:lnTo>
                    <a:pt x="2599166" y="133413"/>
                  </a:lnTo>
                  <a:lnTo>
                    <a:pt x="2566827" y="104016"/>
                  </a:lnTo>
                  <a:lnTo>
                    <a:pt x="2531769" y="77795"/>
                  </a:lnTo>
                  <a:lnTo>
                    <a:pt x="2494219" y="54979"/>
                  </a:lnTo>
                  <a:lnTo>
                    <a:pt x="2454407" y="35798"/>
                  </a:lnTo>
                  <a:lnTo>
                    <a:pt x="2412562" y="20480"/>
                  </a:lnTo>
                  <a:lnTo>
                    <a:pt x="2368911" y="9255"/>
                  </a:lnTo>
                  <a:lnTo>
                    <a:pt x="2323684" y="2351"/>
                  </a:lnTo>
                  <a:lnTo>
                    <a:pt x="2277110" y="0"/>
                  </a:lnTo>
                  <a:lnTo>
                    <a:pt x="455421" y="0"/>
                  </a:lnTo>
                  <a:close/>
                </a:path>
              </a:pathLst>
            </a:custGeom>
            <a:ln w="9528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849882" y="3421760"/>
            <a:ext cx="2284730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635" marR="224154" indent="-37973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C00000"/>
                </a:solidFill>
                <a:latin typeface="Arial"/>
                <a:cs typeface="Arial"/>
              </a:rPr>
              <a:t>Участники</a:t>
            </a:r>
            <a:r>
              <a:rPr sz="16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C00000"/>
                </a:solidFill>
                <a:latin typeface="Arial"/>
                <a:cs typeface="Arial"/>
              </a:rPr>
              <a:t>ГИА-</a:t>
            </a:r>
            <a:r>
              <a:rPr sz="1600" b="1" spc="-25" dirty="0">
                <a:solidFill>
                  <a:srgbClr val="C00000"/>
                </a:solidFill>
                <a:latin typeface="Arial"/>
                <a:cs typeface="Arial"/>
              </a:rPr>
              <a:t>11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ДОЛЖНЫ:</a:t>
            </a:r>
            <a:endParaRPr sz="1600">
              <a:latin typeface="Arial"/>
              <a:cs typeface="Arial"/>
            </a:endParaRPr>
          </a:p>
          <a:p>
            <a:pPr marL="355600" marR="124460" indent="-342900">
              <a:lnSpc>
                <a:spcPts val="1680"/>
              </a:lnSpc>
              <a:spcBef>
                <a:spcPts val="5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соблюдать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Порядок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проведения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1F5F"/>
                </a:solidFill>
                <a:latin typeface="Arial"/>
                <a:cs typeface="Arial"/>
              </a:rPr>
              <a:t>ЕГЭ</a:t>
            </a:r>
            <a:endParaRPr sz="1400">
              <a:latin typeface="Arial"/>
              <a:cs typeface="Arial"/>
            </a:endParaRPr>
          </a:p>
          <a:p>
            <a:pPr marL="355600" marR="316865" indent="-342900">
              <a:lnSpc>
                <a:spcPct val="100000"/>
              </a:lnSpc>
              <a:spcBef>
                <a:spcPts val="54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выполнять экзаменационную работу</a:t>
            </a:r>
            <a:endParaRPr sz="14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самостоятельно,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1F5F"/>
                </a:solidFill>
                <a:latin typeface="Arial"/>
                <a:cs typeface="Arial"/>
              </a:rPr>
              <a:t>без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помощи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посторонних </a:t>
            </a:r>
            <a:r>
              <a:rPr sz="1400" b="1" spc="-25" dirty="0">
                <a:solidFill>
                  <a:srgbClr val="001F5F"/>
                </a:solidFill>
                <a:latin typeface="Arial"/>
                <a:cs typeface="Arial"/>
              </a:rPr>
              <a:t>лиц</a:t>
            </a:r>
            <a:endParaRPr sz="1400">
              <a:latin typeface="Arial"/>
              <a:cs typeface="Arial"/>
            </a:endParaRPr>
          </a:p>
          <a:p>
            <a:pPr marL="355600" marR="12700" indent="-34290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неукоснительно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следовать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указаниям организаторов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491228" y="3387851"/>
            <a:ext cx="4377055" cy="3470275"/>
            <a:chOff x="4491228" y="3387851"/>
            <a:chExt cx="4377055" cy="3470275"/>
          </a:xfrm>
        </p:grpSpPr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91228" y="3436619"/>
              <a:ext cx="4376928" cy="334975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64964" y="3387851"/>
              <a:ext cx="4021836" cy="3470148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497578" y="3422776"/>
              <a:ext cx="4364355" cy="3338195"/>
            </a:xfrm>
            <a:custGeom>
              <a:avLst/>
              <a:gdLst/>
              <a:ahLst/>
              <a:cxnLst/>
              <a:rect l="l" t="t" r="r" b="b"/>
              <a:pathLst>
                <a:path w="4364355" h="3338195">
                  <a:moveTo>
                    <a:pt x="3807587" y="0"/>
                  </a:moveTo>
                  <a:lnTo>
                    <a:pt x="556260" y="0"/>
                  </a:lnTo>
                  <a:lnTo>
                    <a:pt x="508263" y="2041"/>
                  </a:lnTo>
                  <a:lnTo>
                    <a:pt x="461401" y="8055"/>
                  </a:lnTo>
                  <a:lnTo>
                    <a:pt x="415839" y="17875"/>
                  </a:lnTo>
                  <a:lnTo>
                    <a:pt x="371745" y="31333"/>
                  </a:lnTo>
                  <a:lnTo>
                    <a:pt x="329286" y="48262"/>
                  </a:lnTo>
                  <a:lnTo>
                    <a:pt x="288628" y="68496"/>
                  </a:lnTo>
                  <a:lnTo>
                    <a:pt x="249939" y="91867"/>
                  </a:lnTo>
                  <a:lnTo>
                    <a:pt x="213385" y="118208"/>
                  </a:lnTo>
                  <a:lnTo>
                    <a:pt x="179134" y="147353"/>
                  </a:lnTo>
                  <a:lnTo>
                    <a:pt x="147353" y="179134"/>
                  </a:lnTo>
                  <a:lnTo>
                    <a:pt x="118208" y="213385"/>
                  </a:lnTo>
                  <a:lnTo>
                    <a:pt x="91867" y="249939"/>
                  </a:lnTo>
                  <a:lnTo>
                    <a:pt x="68496" y="288628"/>
                  </a:lnTo>
                  <a:lnTo>
                    <a:pt x="48262" y="329286"/>
                  </a:lnTo>
                  <a:lnTo>
                    <a:pt x="31333" y="371745"/>
                  </a:lnTo>
                  <a:lnTo>
                    <a:pt x="17875" y="415839"/>
                  </a:lnTo>
                  <a:lnTo>
                    <a:pt x="8055" y="461401"/>
                  </a:lnTo>
                  <a:lnTo>
                    <a:pt x="2041" y="508263"/>
                  </a:lnTo>
                  <a:lnTo>
                    <a:pt x="0" y="556260"/>
                  </a:lnTo>
                  <a:lnTo>
                    <a:pt x="0" y="2781350"/>
                  </a:lnTo>
                  <a:lnTo>
                    <a:pt x="2041" y="2829348"/>
                  </a:lnTo>
                  <a:lnTo>
                    <a:pt x="8055" y="2876212"/>
                  </a:lnTo>
                  <a:lnTo>
                    <a:pt x="17875" y="2921775"/>
                  </a:lnTo>
                  <a:lnTo>
                    <a:pt x="31333" y="2965870"/>
                  </a:lnTo>
                  <a:lnTo>
                    <a:pt x="48262" y="3008331"/>
                  </a:lnTo>
                  <a:lnTo>
                    <a:pt x="68496" y="3048989"/>
                  </a:lnTo>
                  <a:lnTo>
                    <a:pt x="91867" y="3087679"/>
                  </a:lnTo>
                  <a:lnTo>
                    <a:pt x="118208" y="3124233"/>
                  </a:lnTo>
                  <a:lnTo>
                    <a:pt x="147353" y="3158484"/>
                  </a:lnTo>
                  <a:lnTo>
                    <a:pt x="179134" y="3190265"/>
                  </a:lnTo>
                  <a:lnTo>
                    <a:pt x="213385" y="3219410"/>
                  </a:lnTo>
                  <a:lnTo>
                    <a:pt x="249939" y="3245752"/>
                  </a:lnTo>
                  <a:lnTo>
                    <a:pt x="288628" y="3269123"/>
                  </a:lnTo>
                  <a:lnTo>
                    <a:pt x="329286" y="3289356"/>
                  </a:lnTo>
                  <a:lnTo>
                    <a:pt x="371745" y="3306285"/>
                  </a:lnTo>
                  <a:lnTo>
                    <a:pt x="415839" y="3319743"/>
                  </a:lnTo>
                  <a:lnTo>
                    <a:pt x="461401" y="3329562"/>
                  </a:lnTo>
                  <a:lnTo>
                    <a:pt x="508263" y="3335576"/>
                  </a:lnTo>
                  <a:lnTo>
                    <a:pt x="556260" y="3337618"/>
                  </a:lnTo>
                  <a:lnTo>
                    <a:pt x="3807587" y="3337618"/>
                  </a:lnTo>
                  <a:lnTo>
                    <a:pt x="3855583" y="3335576"/>
                  </a:lnTo>
                  <a:lnTo>
                    <a:pt x="3902445" y="3329562"/>
                  </a:lnTo>
                  <a:lnTo>
                    <a:pt x="3948007" y="3319743"/>
                  </a:lnTo>
                  <a:lnTo>
                    <a:pt x="3992101" y="3306285"/>
                  </a:lnTo>
                  <a:lnTo>
                    <a:pt x="4034560" y="3289356"/>
                  </a:lnTo>
                  <a:lnTo>
                    <a:pt x="4075218" y="3269123"/>
                  </a:lnTo>
                  <a:lnTo>
                    <a:pt x="4113907" y="3245752"/>
                  </a:lnTo>
                  <a:lnTo>
                    <a:pt x="4150461" y="3219410"/>
                  </a:lnTo>
                  <a:lnTo>
                    <a:pt x="4184712" y="3190265"/>
                  </a:lnTo>
                  <a:lnTo>
                    <a:pt x="4216493" y="3158484"/>
                  </a:lnTo>
                  <a:lnTo>
                    <a:pt x="4245638" y="3124233"/>
                  </a:lnTo>
                  <a:lnTo>
                    <a:pt x="4271979" y="3087679"/>
                  </a:lnTo>
                  <a:lnTo>
                    <a:pt x="4295350" y="3048989"/>
                  </a:lnTo>
                  <a:lnTo>
                    <a:pt x="4315584" y="3008331"/>
                  </a:lnTo>
                  <a:lnTo>
                    <a:pt x="4332513" y="2965870"/>
                  </a:lnTo>
                  <a:lnTo>
                    <a:pt x="4345971" y="2921775"/>
                  </a:lnTo>
                  <a:lnTo>
                    <a:pt x="4355791" y="2876212"/>
                  </a:lnTo>
                  <a:lnTo>
                    <a:pt x="4361805" y="2829348"/>
                  </a:lnTo>
                  <a:lnTo>
                    <a:pt x="4363847" y="2781350"/>
                  </a:lnTo>
                  <a:lnTo>
                    <a:pt x="4363847" y="556260"/>
                  </a:lnTo>
                  <a:lnTo>
                    <a:pt x="4361805" y="508263"/>
                  </a:lnTo>
                  <a:lnTo>
                    <a:pt x="4355791" y="461401"/>
                  </a:lnTo>
                  <a:lnTo>
                    <a:pt x="4345971" y="415839"/>
                  </a:lnTo>
                  <a:lnTo>
                    <a:pt x="4332513" y="371745"/>
                  </a:lnTo>
                  <a:lnTo>
                    <a:pt x="4315584" y="329286"/>
                  </a:lnTo>
                  <a:lnTo>
                    <a:pt x="4295350" y="288628"/>
                  </a:lnTo>
                  <a:lnTo>
                    <a:pt x="4271979" y="249939"/>
                  </a:lnTo>
                  <a:lnTo>
                    <a:pt x="4245638" y="213385"/>
                  </a:lnTo>
                  <a:lnTo>
                    <a:pt x="4216493" y="179134"/>
                  </a:lnTo>
                  <a:lnTo>
                    <a:pt x="4184712" y="147353"/>
                  </a:lnTo>
                  <a:lnTo>
                    <a:pt x="4150461" y="118208"/>
                  </a:lnTo>
                  <a:lnTo>
                    <a:pt x="4113907" y="91867"/>
                  </a:lnTo>
                  <a:lnTo>
                    <a:pt x="4075218" y="68496"/>
                  </a:lnTo>
                  <a:lnTo>
                    <a:pt x="4034560" y="48262"/>
                  </a:lnTo>
                  <a:lnTo>
                    <a:pt x="3992101" y="31333"/>
                  </a:lnTo>
                  <a:lnTo>
                    <a:pt x="3948007" y="17875"/>
                  </a:lnTo>
                  <a:lnTo>
                    <a:pt x="3902445" y="8055"/>
                  </a:lnTo>
                  <a:lnTo>
                    <a:pt x="3855583" y="2041"/>
                  </a:lnTo>
                  <a:lnTo>
                    <a:pt x="3807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97578" y="3422776"/>
              <a:ext cx="4364355" cy="3338195"/>
            </a:xfrm>
            <a:custGeom>
              <a:avLst/>
              <a:gdLst/>
              <a:ahLst/>
              <a:cxnLst/>
              <a:rect l="l" t="t" r="r" b="b"/>
              <a:pathLst>
                <a:path w="4364355" h="3338195">
                  <a:moveTo>
                    <a:pt x="556260" y="0"/>
                  </a:moveTo>
                  <a:lnTo>
                    <a:pt x="508263" y="2041"/>
                  </a:lnTo>
                  <a:lnTo>
                    <a:pt x="461401" y="8055"/>
                  </a:lnTo>
                  <a:lnTo>
                    <a:pt x="415839" y="17875"/>
                  </a:lnTo>
                  <a:lnTo>
                    <a:pt x="371745" y="31333"/>
                  </a:lnTo>
                  <a:lnTo>
                    <a:pt x="329286" y="48262"/>
                  </a:lnTo>
                  <a:lnTo>
                    <a:pt x="288628" y="68496"/>
                  </a:lnTo>
                  <a:lnTo>
                    <a:pt x="249939" y="91867"/>
                  </a:lnTo>
                  <a:lnTo>
                    <a:pt x="213385" y="118208"/>
                  </a:lnTo>
                  <a:lnTo>
                    <a:pt x="179134" y="147353"/>
                  </a:lnTo>
                  <a:lnTo>
                    <a:pt x="147353" y="179134"/>
                  </a:lnTo>
                  <a:lnTo>
                    <a:pt x="118208" y="213385"/>
                  </a:lnTo>
                  <a:lnTo>
                    <a:pt x="91867" y="249939"/>
                  </a:lnTo>
                  <a:lnTo>
                    <a:pt x="68496" y="288628"/>
                  </a:lnTo>
                  <a:lnTo>
                    <a:pt x="48262" y="329286"/>
                  </a:lnTo>
                  <a:lnTo>
                    <a:pt x="31333" y="371745"/>
                  </a:lnTo>
                  <a:lnTo>
                    <a:pt x="17875" y="415839"/>
                  </a:lnTo>
                  <a:lnTo>
                    <a:pt x="8055" y="461401"/>
                  </a:lnTo>
                  <a:lnTo>
                    <a:pt x="2041" y="508263"/>
                  </a:lnTo>
                  <a:lnTo>
                    <a:pt x="0" y="556260"/>
                  </a:lnTo>
                  <a:lnTo>
                    <a:pt x="0" y="2781350"/>
                  </a:lnTo>
                  <a:lnTo>
                    <a:pt x="2041" y="2829348"/>
                  </a:lnTo>
                  <a:lnTo>
                    <a:pt x="8055" y="2876212"/>
                  </a:lnTo>
                  <a:lnTo>
                    <a:pt x="17875" y="2921775"/>
                  </a:lnTo>
                  <a:lnTo>
                    <a:pt x="31333" y="2965870"/>
                  </a:lnTo>
                  <a:lnTo>
                    <a:pt x="48262" y="3008331"/>
                  </a:lnTo>
                  <a:lnTo>
                    <a:pt x="68496" y="3048989"/>
                  </a:lnTo>
                  <a:lnTo>
                    <a:pt x="91867" y="3087679"/>
                  </a:lnTo>
                  <a:lnTo>
                    <a:pt x="118208" y="3124233"/>
                  </a:lnTo>
                  <a:lnTo>
                    <a:pt x="147353" y="3158484"/>
                  </a:lnTo>
                  <a:lnTo>
                    <a:pt x="179134" y="3190265"/>
                  </a:lnTo>
                  <a:lnTo>
                    <a:pt x="213385" y="3219410"/>
                  </a:lnTo>
                  <a:lnTo>
                    <a:pt x="249939" y="3245752"/>
                  </a:lnTo>
                  <a:lnTo>
                    <a:pt x="288628" y="3269123"/>
                  </a:lnTo>
                  <a:lnTo>
                    <a:pt x="329286" y="3289356"/>
                  </a:lnTo>
                  <a:lnTo>
                    <a:pt x="371745" y="3306285"/>
                  </a:lnTo>
                  <a:lnTo>
                    <a:pt x="415839" y="3319743"/>
                  </a:lnTo>
                  <a:lnTo>
                    <a:pt x="461401" y="3329562"/>
                  </a:lnTo>
                  <a:lnTo>
                    <a:pt x="508263" y="3335576"/>
                  </a:lnTo>
                  <a:lnTo>
                    <a:pt x="556260" y="3337618"/>
                  </a:lnTo>
                  <a:lnTo>
                    <a:pt x="3807587" y="3337618"/>
                  </a:lnTo>
                  <a:lnTo>
                    <a:pt x="3855583" y="3335576"/>
                  </a:lnTo>
                  <a:lnTo>
                    <a:pt x="3902445" y="3329562"/>
                  </a:lnTo>
                  <a:lnTo>
                    <a:pt x="3948007" y="3319743"/>
                  </a:lnTo>
                  <a:lnTo>
                    <a:pt x="3992101" y="3306285"/>
                  </a:lnTo>
                  <a:lnTo>
                    <a:pt x="4034560" y="3289356"/>
                  </a:lnTo>
                  <a:lnTo>
                    <a:pt x="4075218" y="3269123"/>
                  </a:lnTo>
                  <a:lnTo>
                    <a:pt x="4113907" y="3245752"/>
                  </a:lnTo>
                  <a:lnTo>
                    <a:pt x="4150461" y="3219410"/>
                  </a:lnTo>
                  <a:lnTo>
                    <a:pt x="4184712" y="3190265"/>
                  </a:lnTo>
                  <a:lnTo>
                    <a:pt x="4216493" y="3158484"/>
                  </a:lnTo>
                  <a:lnTo>
                    <a:pt x="4245638" y="3124233"/>
                  </a:lnTo>
                  <a:lnTo>
                    <a:pt x="4271979" y="3087679"/>
                  </a:lnTo>
                  <a:lnTo>
                    <a:pt x="4295350" y="3048989"/>
                  </a:lnTo>
                  <a:lnTo>
                    <a:pt x="4315584" y="3008331"/>
                  </a:lnTo>
                  <a:lnTo>
                    <a:pt x="4332513" y="2965870"/>
                  </a:lnTo>
                  <a:lnTo>
                    <a:pt x="4345971" y="2921775"/>
                  </a:lnTo>
                  <a:lnTo>
                    <a:pt x="4355791" y="2876212"/>
                  </a:lnTo>
                  <a:lnTo>
                    <a:pt x="4361805" y="2829348"/>
                  </a:lnTo>
                  <a:lnTo>
                    <a:pt x="4363847" y="2781350"/>
                  </a:lnTo>
                  <a:lnTo>
                    <a:pt x="4363847" y="556260"/>
                  </a:lnTo>
                  <a:lnTo>
                    <a:pt x="4361805" y="508263"/>
                  </a:lnTo>
                  <a:lnTo>
                    <a:pt x="4355791" y="461401"/>
                  </a:lnTo>
                  <a:lnTo>
                    <a:pt x="4345971" y="415839"/>
                  </a:lnTo>
                  <a:lnTo>
                    <a:pt x="4332513" y="371745"/>
                  </a:lnTo>
                  <a:lnTo>
                    <a:pt x="4315584" y="329286"/>
                  </a:lnTo>
                  <a:lnTo>
                    <a:pt x="4295350" y="288628"/>
                  </a:lnTo>
                  <a:lnTo>
                    <a:pt x="4271979" y="249939"/>
                  </a:lnTo>
                  <a:lnTo>
                    <a:pt x="4245638" y="213385"/>
                  </a:lnTo>
                  <a:lnTo>
                    <a:pt x="4216493" y="179134"/>
                  </a:lnTo>
                  <a:lnTo>
                    <a:pt x="4184712" y="147353"/>
                  </a:lnTo>
                  <a:lnTo>
                    <a:pt x="4150461" y="118208"/>
                  </a:lnTo>
                  <a:lnTo>
                    <a:pt x="4113907" y="91867"/>
                  </a:lnTo>
                  <a:lnTo>
                    <a:pt x="4075218" y="68496"/>
                  </a:lnTo>
                  <a:lnTo>
                    <a:pt x="4034560" y="48262"/>
                  </a:lnTo>
                  <a:lnTo>
                    <a:pt x="3992101" y="31333"/>
                  </a:lnTo>
                  <a:lnTo>
                    <a:pt x="3948007" y="17875"/>
                  </a:lnTo>
                  <a:lnTo>
                    <a:pt x="3902445" y="8055"/>
                  </a:lnTo>
                  <a:lnTo>
                    <a:pt x="3855583" y="2041"/>
                  </a:lnTo>
                  <a:lnTo>
                    <a:pt x="3807587" y="0"/>
                  </a:lnTo>
                  <a:lnTo>
                    <a:pt x="556260" y="0"/>
                  </a:lnTo>
                  <a:close/>
                </a:path>
              </a:pathLst>
            </a:custGeom>
            <a:ln w="9528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740021" y="3404996"/>
            <a:ext cx="3822700" cy="3365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79805" marR="219075" indent="-6985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Во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время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экзамена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рабочем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столе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участника</a:t>
            </a:r>
            <a:r>
              <a:rPr sz="14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находятся:</a:t>
            </a:r>
            <a:endParaRPr sz="1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экзаменационные</a:t>
            </a:r>
            <a:r>
              <a:rPr sz="12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материалы</a:t>
            </a:r>
            <a:endParaRPr sz="1200">
              <a:latin typeface="Arial"/>
              <a:cs typeface="Arial"/>
            </a:endParaRPr>
          </a:p>
          <a:p>
            <a:pPr marL="355600" marR="29209" indent="-34290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гелевая</a:t>
            </a:r>
            <a:r>
              <a:rPr sz="12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или</a:t>
            </a:r>
            <a:r>
              <a:rPr sz="12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капиллярная</a:t>
            </a:r>
            <a:r>
              <a:rPr sz="12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ручка</a:t>
            </a:r>
            <a:r>
              <a:rPr sz="12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2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чернилами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черного</a:t>
            </a:r>
            <a:r>
              <a:rPr sz="12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001F5F"/>
                </a:solidFill>
                <a:latin typeface="Arial"/>
                <a:cs typeface="Arial"/>
              </a:rPr>
              <a:t>цвета</a:t>
            </a:r>
            <a:endParaRPr sz="1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05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документ,</a:t>
            </a:r>
            <a:r>
              <a:rPr sz="1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удостоверяющий</a:t>
            </a:r>
            <a:r>
              <a:rPr sz="1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личность</a:t>
            </a:r>
            <a:endParaRPr sz="1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средства</a:t>
            </a:r>
            <a:r>
              <a:rPr sz="12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обучения</a:t>
            </a:r>
            <a:r>
              <a:rPr sz="12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2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воспитания</a:t>
            </a:r>
            <a:endParaRPr sz="1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лекарства</a:t>
            </a:r>
            <a:r>
              <a:rPr sz="12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питание</a:t>
            </a:r>
            <a:r>
              <a:rPr sz="12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(при</a:t>
            </a:r>
            <a:r>
              <a:rPr sz="12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необходимости)</a:t>
            </a:r>
            <a:endParaRPr sz="1200">
              <a:latin typeface="Arial"/>
              <a:cs typeface="Arial"/>
            </a:endParaRPr>
          </a:p>
          <a:p>
            <a:pPr marL="355600" marR="709295" indent="-34290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специальные</a:t>
            </a:r>
            <a:r>
              <a:rPr sz="12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технические</a:t>
            </a:r>
            <a:r>
              <a:rPr sz="12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средства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(при</a:t>
            </a:r>
            <a:r>
              <a:rPr sz="12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необходимости)</a:t>
            </a:r>
            <a:endParaRPr sz="1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листы</a:t>
            </a:r>
            <a:r>
              <a:rPr sz="12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бумаги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r>
              <a:rPr sz="12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черновиков</a:t>
            </a:r>
            <a:endParaRPr sz="1200">
              <a:latin typeface="Arial"/>
              <a:cs typeface="Arial"/>
            </a:endParaRPr>
          </a:p>
          <a:p>
            <a:pPr marL="143510" marR="80645" indent="320040">
              <a:lnSpc>
                <a:spcPct val="100000"/>
              </a:lnSpc>
              <a:spcBef>
                <a:spcPts val="600"/>
              </a:spcBef>
            </a:pP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Иные</a:t>
            </a:r>
            <a:r>
              <a:rPr sz="12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личные</a:t>
            </a:r>
            <a:r>
              <a:rPr sz="12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вещи</a:t>
            </a:r>
            <a:r>
              <a:rPr sz="12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участники</a:t>
            </a:r>
            <a:r>
              <a:rPr sz="1200" b="1" i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ГИА-</a:t>
            </a:r>
            <a:r>
              <a:rPr sz="1200" b="1" i="1" spc="-25" dirty="0">
                <a:solidFill>
                  <a:srgbClr val="FF0000"/>
                </a:solidFill>
                <a:latin typeface="Arial"/>
                <a:cs typeface="Arial"/>
              </a:rPr>
              <a:t>11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оставляют</a:t>
            </a:r>
            <a:r>
              <a:rPr sz="1200" b="1" i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2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специально</a:t>
            </a:r>
            <a:r>
              <a:rPr sz="12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отведенном</a:t>
            </a:r>
            <a:r>
              <a:rPr sz="12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месте</a:t>
            </a:r>
            <a:endParaRPr sz="1200">
              <a:latin typeface="Arial"/>
              <a:cs typeface="Arial"/>
            </a:endParaRPr>
          </a:p>
          <a:p>
            <a:pPr marL="1461770" marR="5080" indent="-1395095">
              <a:lnSpc>
                <a:spcPct val="100000"/>
              </a:lnSpc>
            </a:pP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для</a:t>
            </a:r>
            <a:r>
              <a:rPr sz="12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хранения</a:t>
            </a:r>
            <a:r>
              <a:rPr sz="1200" b="1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личных вещей,</a:t>
            </a:r>
            <a:r>
              <a:rPr sz="1200" b="1" i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расположенном</a:t>
            </a:r>
            <a:r>
              <a:rPr sz="1200" b="1" i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25" dirty="0">
                <a:solidFill>
                  <a:srgbClr val="FF0000"/>
                </a:solidFill>
                <a:latin typeface="Arial"/>
                <a:cs typeface="Arial"/>
              </a:rPr>
              <a:t>до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входа</a:t>
            </a:r>
            <a:r>
              <a:rPr sz="12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2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25" dirty="0">
                <a:solidFill>
                  <a:srgbClr val="FF0000"/>
                </a:solidFill>
                <a:latin typeface="Arial"/>
                <a:cs typeface="Arial"/>
              </a:rPr>
              <a:t>ППЭ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4" name="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68182" y="1608670"/>
            <a:ext cx="793229" cy="109884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2557" y="142633"/>
            <a:ext cx="6207125" cy="109982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41275" rIns="0" bIns="0" rtlCol="0">
            <a:spAutoFit/>
          </a:bodyPr>
          <a:lstStyle/>
          <a:p>
            <a:pPr marL="186690" marR="182245" indent="3810" algn="ctr">
              <a:lnSpc>
                <a:spcPts val="2590"/>
              </a:lnSpc>
              <a:spcBef>
                <a:spcPts val="325"/>
              </a:spcBef>
              <a:tabLst>
                <a:tab pos="4411980" algn="l"/>
              </a:tabLst>
            </a:pPr>
            <a:r>
              <a:rPr sz="2400" dirty="0"/>
              <a:t>Обеспечение</a:t>
            </a:r>
            <a:r>
              <a:rPr sz="2400" spc="-114" dirty="0"/>
              <a:t> </a:t>
            </a:r>
            <a:r>
              <a:rPr sz="2400" spc="-10" dirty="0"/>
              <a:t>информационной безопасности</a:t>
            </a:r>
            <a:r>
              <a:rPr sz="2400" spc="-35" dirty="0"/>
              <a:t> </a:t>
            </a:r>
            <a:r>
              <a:rPr sz="2400" dirty="0"/>
              <a:t>и</a:t>
            </a:r>
            <a:r>
              <a:rPr sz="2400" spc="-15" dirty="0"/>
              <a:t> </a:t>
            </a:r>
            <a:r>
              <a:rPr sz="2400" spc="-10" dirty="0"/>
              <a:t>объективности</a:t>
            </a:r>
            <a:r>
              <a:rPr sz="2400" dirty="0"/>
              <a:t>	</a:t>
            </a:r>
            <a:r>
              <a:rPr sz="2400" spc="-20" dirty="0"/>
              <a:t>проведения </a:t>
            </a:r>
            <a:r>
              <a:rPr sz="2400" dirty="0"/>
              <a:t>ГИА</a:t>
            </a:r>
            <a:r>
              <a:rPr sz="2400" spc="-15" dirty="0"/>
              <a:t> </a:t>
            </a:r>
            <a:r>
              <a:rPr sz="2400" dirty="0"/>
              <a:t>в</a:t>
            </a:r>
            <a:r>
              <a:rPr sz="2400" spc="-5" dirty="0"/>
              <a:t> </a:t>
            </a:r>
            <a:r>
              <a:rPr sz="2400" spc="-25" dirty="0"/>
              <a:t>ППЭ</a:t>
            </a:r>
            <a:endParaRPr sz="2400"/>
          </a:p>
        </p:txBody>
      </p:sp>
      <p:grpSp>
        <p:nvGrpSpPr>
          <p:cNvPr id="6" name="object 6"/>
          <p:cNvGrpSpPr/>
          <p:nvPr/>
        </p:nvGrpSpPr>
        <p:grpSpPr>
          <a:xfrm>
            <a:off x="5229478" y="1588338"/>
            <a:ext cx="3692525" cy="4922520"/>
            <a:chOff x="5229478" y="1588338"/>
            <a:chExt cx="3692525" cy="492252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55641" y="2526280"/>
              <a:ext cx="1059678" cy="101634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02400" y="4176947"/>
              <a:ext cx="2457450" cy="173331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62364" y="1908175"/>
              <a:ext cx="793158" cy="94898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229478" y="1588338"/>
              <a:ext cx="3692525" cy="4922520"/>
            </a:xfrm>
            <a:custGeom>
              <a:avLst/>
              <a:gdLst/>
              <a:ahLst/>
              <a:cxnLst/>
              <a:rect l="l" t="t" r="r" b="b"/>
              <a:pathLst>
                <a:path w="3692525" h="4922520">
                  <a:moveTo>
                    <a:pt x="3692271" y="0"/>
                  </a:moveTo>
                  <a:lnTo>
                    <a:pt x="0" y="0"/>
                  </a:lnTo>
                  <a:lnTo>
                    <a:pt x="0" y="4922012"/>
                  </a:lnTo>
                  <a:lnTo>
                    <a:pt x="3692271" y="4922012"/>
                  </a:lnTo>
                  <a:lnTo>
                    <a:pt x="3692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71261" y="2492375"/>
              <a:ext cx="1008062" cy="625475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229478" y="1588338"/>
            <a:ext cx="3692525" cy="4922520"/>
          </a:xfrm>
          <a:prstGeom prst="rect">
            <a:avLst/>
          </a:prstGeom>
          <a:ln w="25402">
            <a:solidFill>
              <a:srgbClr val="D9D9D9"/>
            </a:solidFill>
          </a:ln>
        </p:spPr>
        <p:txBody>
          <a:bodyPr vert="horz" wrap="square" lIns="0" tIns="86360" rIns="0" bIns="0" rtlCol="0">
            <a:spAutoFit/>
          </a:bodyPr>
          <a:lstStyle/>
          <a:p>
            <a:pPr marL="149225" marR="1116965">
              <a:lnSpc>
                <a:spcPct val="100000"/>
              </a:lnSpc>
              <a:spcBef>
                <a:spcPts val="680"/>
              </a:spcBef>
            </a:pP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Видеонаблюдение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в</a:t>
            </a:r>
            <a:r>
              <a:rPr sz="16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штабе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6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аудиториях</a:t>
            </a:r>
            <a:r>
              <a:rPr sz="1600" b="1" spc="3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ППЭ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endParaRPr sz="1600">
              <a:latin typeface="Calibri"/>
              <a:cs typeface="Calibri"/>
            </a:endParaRPr>
          </a:p>
          <a:p>
            <a:pPr marL="556260" marR="595630" algn="ctr">
              <a:lnSpc>
                <a:spcPct val="100400"/>
              </a:lnSpc>
            </a:pP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Видеонаблюдение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за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ходом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экзамена</a:t>
            </a:r>
            <a:r>
              <a:rPr sz="16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6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аудиториях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C00000"/>
                </a:solidFill>
                <a:latin typeface="Calibri"/>
                <a:cs typeface="Calibri"/>
              </a:rPr>
              <a:t>ППЭ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осуществляют:</a:t>
            </a:r>
            <a:endParaRPr sz="1600">
              <a:latin typeface="Calibri"/>
              <a:cs typeface="Calibri"/>
            </a:endParaRPr>
          </a:p>
          <a:p>
            <a:pPr marL="127635" marR="392430" indent="171450">
              <a:lnSpc>
                <a:spcPts val="1920"/>
              </a:lnSpc>
              <a:spcBef>
                <a:spcPts val="5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лица,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присутствующие</a:t>
            </a:r>
            <a:r>
              <a:rPr sz="1600" b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ППЭ </a:t>
            </a:r>
            <a:r>
              <a:rPr sz="1600" b="1" spc="-5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общественные</a:t>
            </a:r>
            <a:r>
              <a:rPr sz="16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наблюдатели,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 член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государственной</a:t>
            </a:r>
            <a:r>
              <a:rPr sz="16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экзаменационной</a:t>
            </a:r>
            <a:endParaRPr sz="1600">
              <a:latin typeface="Calibri"/>
              <a:cs typeface="Calibri"/>
            </a:endParaRPr>
          </a:p>
          <a:p>
            <a:pPr marL="127635">
              <a:lnSpc>
                <a:spcPts val="1860"/>
              </a:lnSpc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комиссии</a:t>
            </a:r>
            <a:r>
              <a:rPr sz="16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(далее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6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ГЭК</a:t>
            </a:r>
            <a:r>
              <a:rPr sz="16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),</a:t>
            </a:r>
            <a:endParaRPr sz="1600">
              <a:latin typeface="Calibri"/>
              <a:cs typeface="Calibri"/>
            </a:endParaRPr>
          </a:p>
          <a:p>
            <a:pPr marL="127635" marR="690880">
              <a:lnSpc>
                <a:spcPct val="100000"/>
              </a:lnSpc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руководитель</a:t>
            </a:r>
            <a:r>
              <a:rPr sz="16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ППЭ,</a:t>
            </a:r>
            <a:r>
              <a:rPr sz="16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технический специалист</a:t>
            </a:r>
            <a:endParaRPr sz="1600">
              <a:latin typeface="Calibri"/>
              <a:cs typeface="Calibri"/>
            </a:endParaRPr>
          </a:p>
          <a:p>
            <a:pPr marL="299085" indent="-17145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региональные</a:t>
            </a:r>
            <a:r>
              <a:rPr sz="16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онлайн</a:t>
            </a:r>
            <a:r>
              <a:rPr sz="16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наблюдатели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205473" y="1823973"/>
            <a:ext cx="2503170" cy="1927225"/>
            <a:chOff x="6205473" y="1823973"/>
            <a:chExt cx="2503170" cy="1927225"/>
          </a:xfrm>
        </p:grpSpPr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906511" y="1823973"/>
              <a:ext cx="801687" cy="149225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05473" y="2461894"/>
              <a:ext cx="1446149" cy="113665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57873" y="2614294"/>
              <a:ext cx="1446149" cy="1136649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1648967" y="4296994"/>
            <a:ext cx="3424554" cy="2239645"/>
            <a:chOff x="1648967" y="4296994"/>
            <a:chExt cx="3424554" cy="2239645"/>
          </a:xfrm>
        </p:grpSpPr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48967" y="4311396"/>
              <a:ext cx="3424428" cy="222504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655825" y="4296994"/>
              <a:ext cx="3411220" cy="2213610"/>
            </a:xfrm>
            <a:custGeom>
              <a:avLst/>
              <a:gdLst/>
              <a:ahLst/>
              <a:cxnLst/>
              <a:rect l="l" t="t" r="r" b="b"/>
              <a:pathLst>
                <a:path w="3411220" h="2213609">
                  <a:moveTo>
                    <a:pt x="3410712" y="0"/>
                  </a:moveTo>
                  <a:lnTo>
                    <a:pt x="0" y="0"/>
                  </a:lnTo>
                  <a:lnTo>
                    <a:pt x="0" y="2213356"/>
                  </a:lnTo>
                  <a:lnTo>
                    <a:pt x="3410712" y="2213356"/>
                  </a:lnTo>
                  <a:lnTo>
                    <a:pt x="34107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1648967" y="1585849"/>
            <a:ext cx="3439795" cy="1433195"/>
            <a:chOff x="1648967" y="1585849"/>
            <a:chExt cx="3439795" cy="1433195"/>
          </a:xfrm>
        </p:grpSpPr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48967" y="1600200"/>
              <a:ext cx="3439667" cy="141884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655825" y="1585849"/>
              <a:ext cx="3427095" cy="1406525"/>
            </a:xfrm>
            <a:custGeom>
              <a:avLst/>
              <a:gdLst/>
              <a:ahLst/>
              <a:cxnLst/>
              <a:rect l="l" t="t" r="r" b="b"/>
              <a:pathLst>
                <a:path w="3427095" h="1406525">
                  <a:moveTo>
                    <a:pt x="3426967" y="0"/>
                  </a:moveTo>
                  <a:lnTo>
                    <a:pt x="0" y="0"/>
                  </a:lnTo>
                  <a:lnTo>
                    <a:pt x="0" y="1406271"/>
                  </a:lnTo>
                  <a:lnTo>
                    <a:pt x="3426967" y="1406271"/>
                  </a:lnTo>
                  <a:lnTo>
                    <a:pt x="342696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655826" y="1585849"/>
            <a:ext cx="3427095" cy="1406525"/>
          </a:xfrm>
          <a:prstGeom prst="rect">
            <a:avLst/>
          </a:prstGeom>
          <a:ln w="9528">
            <a:solidFill>
              <a:srgbClr val="D9D9D9"/>
            </a:solidFill>
          </a:ln>
        </p:spPr>
        <p:txBody>
          <a:bodyPr vert="horz" wrap="square" lIns="0" tIns="88900" rIns="0" bIns="0" rtlCol="0">
            <a:spAutoFit/>
          </a:bodyPr>
          <a:lstStyle/>
          <a:p>
            <a:pPr marL="134620" marR="1983105">
              <a:lnSpc>
                <a:spcPct val="100000"/>
              </a:lnSpc>
              <a:spcBef>
                <a:spcPts val="700"/>
              </a:spcBef>
            </a:pP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Стационарные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600" b="1" spc="3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переносные</a:t>
            </a:r>
            <a:endParaRPr sz="1600">
              <a:latin typeface="Calibri"/>
              <a:cs typeface="Calibri"/>
            </a:endParaRPr>
          </a:p>
          <a:p>
            <a:pPr marL="134620">
              <a:lnSpc>
                <a:spcPct val="100000"/>
              </a:lnSpc>
            </a:pP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металлоискатели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5826" y="4296994"/>
            <a:ext cx="3411220" cy="2213610"/>
          </a:xfrm>
          <a:prstGeom prst="rect">
            <a:avLst/>
          </a:prstGeom>
          <a:ln w="9528">
            <a:solidFill>
              <a:srgbClr val="D9D9D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30175">
              <a:lnSpc>
                <a:spcPct val="100000"/>
              </a:lnSpc>
              <a:spcBef>
                <a:spcPts val="315"/>
              </a:spcBef>
            </a:pP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Объявления,</a:t>
            </a:r>
            <a:endParaRPr sz="16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</a:pP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оповещающие</a:t>
            </a:r>
            <a:endParaRPr sz="1600">
              <a:latin typeface="Calibri"/>
              <a:cs typeface="Calibri"/>
            </a:endParaRPr>
          </a:p>
          <a:p>
            <a:pPr marL="130175" marR="1555115">
              <a:lnSpc>
                <a:spcPct val="100000"/>
              </a:lnSpc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ведении видеонаблюдения,</a:t>
            </a:r>
            <a:endParaRPr sz="16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  <a:spcBef>
                <a:spcPts val="1920"/>
              </a:spcBef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запрете</a:t>
            </a:r>
            <a:endParaRPr sz="16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</a:pP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использования</a:t>
            </a:r>
            <a:endParaRPr sz="16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  <a:spcBef>
                <a:spcPts val="5"/>
              </a:spcBef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средств</a:t>
            </a:r>
            <a:r>
              <a:rPr sz="16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связи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630679" y="3079915"/>
            <a:ext cx="3449320" cy="1158875"/>
            <a:chOff x="1630679" y="3079915"/>
            <a:chExt cx="3449320" cy="1158875"/>
          </a:xfrm>
        </p:grpSpPr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30679" y="3093720"/>
              <a:ext cx="3448812" cy="1144523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637029" y="3079915"/>
              <a:ext cx="3435985" cy="1132205"/>
            </a:xfrm>
            <a:custGeom>
              <a:avLst/>
              <a:gdLst/>
              <a:ahLst/>
              <a:cxnLst/>
              <a:rect l="l" t="t" r="r" b="b"/>
              <a:pathLst>
                <a:path w="3435985" h="1132204">
                  <a:moveTo>
                    <a:pt x="3435604" y="0"/>
                  </a:moveTo>
                  <a:lnTo>
                    <a:pt x="0" y="0"/>
                  </a:lnTo>
                  <a:lnTo>
                    <a:pt x="0" y="1131658"/>
                  </a:lnTo>
                  <a:lnTo>
                    <a:pt x="3435604" y="1131658"/>
                  </a:lnTo>
                  <a:lnTo>
                    <a:pt x="343560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637029" y="3079915"/>
            <a:ext cx="3435985" cy="1132205"/>
          </a:xfrm>
          <a:prstGeom prst="rect">
            <a:avLst/>
          </a:prstGeom>
          <a:ln w="9528">
            <a:solidFill>
              <a:srgbClr val="D9D9D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53670" marR="1390015" algn="just">
              <a:lnSpc>
                <a:spcPct val="100000"/>
              </a:lnSpc>
              <a:spcBef>
                <a:spcPts val="395"/>
              </a:spcBef>
            </a:pP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Системы</a:t>
            </a:r>
            <a:r>
              <a:rPr sz="16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подавления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сигналов</a:t>
            </a:r>
            <a:r>
              <a:rPr sz="16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подвижной связи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85540" y="3148685"/>
            <a:ext cx="1292987" cy="960526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3773423" y="4364494"/>
            <a:ext cx="1211580" cy="2015489"/>
            <a:chOff x="3773423" y="4364494"/>
            <a:chExt cx="1211580" cy="2015489"/>
          </a:xfrm>
        </p:grpSpPr>
        <p:pic>
          <p:nvPicPr>
            <p:cNvPr id="31" name="object 3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73423" y="5286756"/>
              <a:ext cx="1211579" cy="109270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820159" y="5314950"/>
              <a:ext cx="1117727" cy="99653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820159" y="5314950"/>
              <a:ext cx="1118235" cy="996950"/>
            </a:xfrm>
            <a:custGeom>
              <a:avLst/>
              <a:gdLst/>
              <a:ahLst/>
              <a:cxnLst/>
              <a:rect l="l" t="t" r="r" b="b"/>
              <a:pathLst>
                <a:path w="1118235" h="996950">
                  <a:moveTo>
                    <a:pt x="0" y="99694"/>
                  </a:moveTo>
                  <a:lnTo>
                    <a:pt x="7844" y="60864"/>
                  </a:lnTo>
                  <a:lnTo>
                    <a:pt x="29225" y="29178"/>
                  </a:lnTo>
                  <a:lnTo>
                    <a:pt x="60918" y="7826"/>
                  </a:lnTo>
                  <a:lnTo>
                    <a:pt x="99694" y="0"/>
                  </a:lnTo>
                  <a:lnTo>
                    <a:pt x="1018031" y="0"/>
                  </a:lnTo>
                  <a:lnTo>
                    <a:pt x="1056808" y="7826"/>
                  </a:lnTo>
                  <a:lnTo>
                    <a:pt x="1088501" y="29178"/>
                  </a:lnTo>
                  <a:lnTo>
                    <a:pt x="1109882" y="60864"/>
                  </a:lnTo>
                  <a:lnTo>
                    <a:pt x="1117727" y="99694"/>
                  </a:lnTo>
                  <a:lnTo>
                    <a:pt x="1117727" y="896874"/>
                  </a:lnTo>
                  <a:lnTo>
                    <a:pt x="1109882" y="935660"/>
                  </a:lnTo>
                  <a:lnTo>
                    <a:pt x="1088501" y="967338"/>
                  </a:lnTo>
                  <a:lnTo>
                    <a:pt x="1056808" y="988697"/>
                  </a:lnTo>
                  <a:lnTo>
                    <a:pt x="1018031" y="996530"/>
                  </a:lnTo>
                  <a:lnTo>
                    <a:pt x="99694" y="996518"/>
                  </a:lnTo>
                  <a:lnTo>
                    <a:pt x="60918" y="988687"/>
                  </a:lnTo>
                  <a:lnTo>
                    <a:pt x="29225" y="967332"/>
                  </a:lnTo>
                  <a:lnTo>
                    <a:pt x="7844" y="935658"/>
                  </a:lnTo>
                  <a:lnTo>
                    <a:pt x="0" y="896874"/>
                  </a:lnTo>
                  <a:lnTo>
                    <a:pt x="0" y="99694"/>
                  </a:lnTo>
                  <a:close/>
                </a:path>
              </a:pathLst>
            </a:custGeom>
            <a:ln w="9525">
              <a:solidFill>
                <a:srgbClr val="F8F8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795521" y="4364494"/>
              <a:ext cx="1170101" cy="805294"/>
            </a:xfrm>
            <a:prstGeom prst="rect">
              <a:avLst/>
            </a:prstGeom>
          </p:spPr>
        </p:pic>
      </p:grpSp>
      <p:grpSp>
        <p:nvGrpSpPr>
          <p:cNvPr id="35" name="object 35"/>
          <p:cNvGrpSpPr/>
          <p:nvPr/>
        </p:nvGrpSpPr>
        <p:grpSpPr>
          <a:xfrm>
            <a:off x="3637788" y="1679448"/>
            <a:ext cx="1388745" cy="1237615"/>
            <a:chOff x="3637788" y="1679448"/>
            <a:chExt cx="1388745" cy="1237615"/>
          </a:xfrm>
        </p:grpSpPr>
        <p:pic>
          <p:nvPicPr>
            <p:cNvPr id="36" name="object 3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637788" y="1679448"/>
              <a:ext cx="1388364" cy="1237488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85540" y="1706499"/>
              <a:ext cx="1292987" cy="114300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685540" y="1706499"/>
              <a:ext cx="1293495" cy="1143000"/>
            </a:xfrm>
            <a:custGeom>
              <a:avLst/>
              <a:gdLst/>
              <a:ahLst/>
              <a:cxnLst/>
              <a:rect l="l" t="t" r="r" b="b"/>
              <a:pathLst>
                <a:path w="1293495" h="1143000">
                  <a:moveTo>
                    <a:pt x="0" y="114300"/>
                  </a:moveTo>
                  <a:lnTo>
                    <a:pt x="8983" y="69812"/>
                  </a:lnTo>
                  <a:lnTo>
                    <a:pt x="33480" y="33480"/>
                  </a:lnTo>
                  <a:lnTo>
                    <a:pt x="69812" y="8983"/>
                  </a:lnTo>
                  <a:lnTo>
                    <a:pt x="114300" y="0"/>
                  </a:lnTo>
                  <a:lnTo>
                    <a:pt x="1178687" y="0"/>
                  </a:lnTo>
                  <a:lnTo>
                    <a:pt x="1223174" y="8983"/>
                  </a:lnTo>
                  <a:lnTo>
                    <a:pt x="1259506" y="33480"/>
                  </a:lnTo>
                  <a:lnTo>
                    <a:pt x="1284003" y="69812"/>
                  </a:lnTo>
                  <a:lnTo>
                    <a:pt x="1292987" y="114300"/>
                  </a:lnTo>
                  <a:lnTo>
                    <a:pt x="1292987" y="1028700"/>
                  </a:lnTo>
                  <a:lnTo>
                    <a:pt x="1284003" y="1073187"/>
                  </a:lnTo>
                  <a:lnTo>
                    <a:pt x="1259506" y="1109519"/>
                  </a:lnTo>
                  <a:lnTo>
                    <a:pt x="1223174" y="1134016"/>
                  </a:lnTo>
                  <a:lnTo>
                    <a:pt x="1178687" y="1143000"/>
                  </a:lnTo>
                  <a:lnTo>
                    <a:pt x="114300" y="1143000"/>
                  </a:lnTo>
                  <a:lnTo>
                    <a:pt x="69812" y="1134016"/>
                  </a:lnTo>
                  <a:lnTo>
                    <a:pt x="33480" y="1109519"/>
                  </a:lnTo>
                  <a:lnTo>
                    <a:pt x="8983" y="1073187"/>
                  </a:lnTo>
                  <a:lnTo>
                    <a:pt x="0" y="1028700"/>
                  </a:lnTo>
                  <a:lnTo>
                    <a:pt x="0" y="114300"/>
                  </a:lnTo>
                  <a:close/>
                </a:path>
              </a:pathLst>
            </a:custGeom>
            <a:ln w="9524">
              <a:solidFill>
                <a:srgbClr val="F8F8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2557" y="142633"/>
            <a:ext cx="6207125" cy="829714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62890" rIns="0" bIns="0" rtlCol="0">
            <a:spAutoFit/>
          </a:bodyPr>
          <a:lstStyle/>
          <a:p>
            <a:pPr marL="1294765" marR="217170" indent="-1070610">
              <a:lnSpc>
                <a:spcPts val="2160"/>
              </a:lnSpc>
              <a:spcBef>
                <a:spcPts val="2070"/>
              </a:spcBef>
            </a:pPr>
            <a:r>
              <a:rPr dirty="0"/>
              <a:t>Меры,</a:t>
            </a:r>
            <a:r>
              <a:rPr spc="-25" dirty="0"/>
              <a:t> </a:t>
            </a:r>
            <a:r>
              <a:rPr dirty="0"/>
              <a:t>принимаемые</a:t>
            </a:r>
            <a:r>
              <a:rPr spc="-50" dirty="0"/>
              <a:t> </a:t>
            </a:r>
            <a:r>
              <a:rPr dirty="0"/>
              <a:t>в</a:t>
            </a:r>
            <a:r>
              <a:rPr spc="-40" dirty="0"/>
              <a:t> </a:t>
            </a:r>
            <a:r>
              <a:rPr dirty="0"/>
              <a:t>отношении</a:t>
            </a:r>
            <a:r>
              <a:rPr spc="-45" dirty="0"/>
              <a:t> </a:t>
            </a:r>
            <a:r>
              <a:rPr dirty="0" err="1"/>
              <a:t>участников</a:t>
            </a:r>
            <a:r>
              <a:rPr spc="-60" dirty="0"/>
              <a:t> </a:t>
            </a:r>
            <a:r>
              <a:rPr lang="ru-RU" spc="-60" dirty="0" smtClean="0"/>
              <a:t/>
            </a:r>
            <a:br>
              <a:rPr lang="ru-RU" spc="-60" dirty="0" smtClean="0"/>
            </a:br>
            <a:r>
              <a:rPr spc="-20" dirty="0" smtClean="0"/>
              <a:t>ГИА- </a:t>
            </a:r>
            <a:r>
              <a:rPr dirty="0"/>
              <a:t>11,</a:t>
            </a:r>
            <a:r>
              <a:rPr spc="-45" dirty="0"/>
              <a:t> </a:t>
            </a:r>
            <a:r>
              <a:rPr dirty="0"/>
              <a:t>в</a:t>
            </a:r>
            <a:r>
              <a:rPr spc="-25" dirty="0"/>
              <a:t> </a:t>
            </a:r>
            <a:r>
              <a:rPr dirty="0"/>
              <a:t>случае</a:t>
            </a:r>
            <a:r>
              <a:rPr spc="-35" dirty="0"/>
              <a:t> </a:t>
            </a:r>
            <a:r>
              <a:rPr dirty="0"/>
              <a:t>нарушения</a:t>
            </a:r>
            <a:r>
              <a:rPr spc="-30" dirty="0"/>
              <a:t> </a:t>
            </a:r>
            <a:r>
              <a:rPr spc="-10" dirty="0"/>
              <a:t>Порядка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692148" y="2544445"/>
          <a:ext cx="7162165" cy="40189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2485"/>
                <a:gridCol w="5059680"/>
              </a:tblGrid>
              <a:tr h="1024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marR="24892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Акт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об</a:t>
                      </a:r>
                      <a:r>
                        <a:rPr sz="15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удалении</a:t>
                      </a:r>
                      <a:r>
                        <a:rPr sz="15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экзамена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лица,</a:t>
                      </a:r>
                      <a:r>
                        <a:rPr sz="1500" b="1" spc="-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нарушившего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Порядок,</a:t>
                      </a:r>
                      <a:r>
                        <a:rPr sz="1500" b="1" spc="-6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составляется</a:t>
                      </a:r>
                      <a:r>
                        <a:rPr sz="1500" b="1" spc="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штабе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ППЭ</a:t>
                      </a:r>
                      <a:r>
                        <a:rPr sz="1500" b="1" spc="-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зоне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видимости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камер</a:t>
                      </a:r>
                      <a:r>
                        <a:rPr sz="1500" b="1" spc="-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видеонаблюдения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024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34390" marR="752475" indent="-68580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5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бланке</a:t>
                      </a:r>
                      <a:r>
                        <a:rPr sz="1500" b="1" spc="-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регистрации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участника</a:t>
                      </a:r>
                      <a:r>
                        <a:rPr sz="15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ГИА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ставится</a:t>
                      </a:r>
                      <a:r>
                        <a:rPr sz="1500" b="1" spc="-9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соответствующая</a:t>
                      </a:r>
                      <a:r>
                        <a:rPr sz="1500" b="1" spc="-8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024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3240" marR="51752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Акт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об</a:t>
                      </a:r>
                      <a:r>
                        <a:rPr sz="1500" b="1" spc="-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удалении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15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экзамена</a:t>
                      </a:r>
                      <a:r>
                        <a:rPr sz="15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направляется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ГЭК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5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рассмотрения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последующего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318770" marR="314960" algn="ctr">
                        <a:lnSpc>
                          <a:spcPct val="100000"/>
                        </a:lnSpc>
                      </a:pP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направления</a:t>
                      </a:r>
                      <a:r>
                        <a:rPr sz="1500" b="1" spc="-6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5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РЦОИ</a:t>
                      </a:r>
                      <a:r>
                        <a:rPr sz="15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учета</a:t>
                      </a:r>
                      <a:r>
                        <a:rPr sz="1500" b="1" spc="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при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обработке экзаменационных</a:t>
                      </a:r>
                      <a:r>
                        <a:rPr sz="1500" b="1" spc="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работ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9442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6084" marR="412115" indent="-76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При</a:t>
                      </a:r>
                      <a:r>
                        <a:rPr sz="1400" b="1" spc="-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установлении</a:t>
                      </a: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фактов</a:t>
                      </a:r>
                      <a:r>
                        <a:rPr sz="14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нарушения</a:t>
                      </a:r>
                      <a:r>
                        <a:rPr sz="14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Порядка участником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ГИА</a:t>
                      </a:r>
                      <a:r>
                        <a:rPr sz="14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председатель</a:t>
                      </a:r>
                      <a:r>
                        <a:rPr sz="14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ГЭК</a:t>
                      </a:r>
                      <a:r>
                        <a:rPr sz="14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принимает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решение</a:t>
                      </a:r>
                      <a:r>
                        <a:rPr sz="1400" b="1" spc="-8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об</a:t>
                      </a:r>
                      <a:r>
                        <a:rPr sz="1400" b="1" spc="-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аннулировании</a:t>
                      </a:r>
                      <a:r>
                        <a:rPr sz="14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его</a:t>
                      </a:r>
                      <a:r>
                        <a:rPr sz="1400" b="1" spc="-6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результата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ГИА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по</a:t>
                      </a:r>
                      <a:r>
                        <a:rPr sz="14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соответствующему</a:t>
                      </a:r>
                      <a:r>
                        <a:rPr sz="1400" b="1" spc="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учебному</a:t>
                      </a:r>
                      <a:r>
                        <a:rPr sz="1400" b="1" spc="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предмету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9322" y="2682187"/>
            <a:ext cx="1424790" cy="854508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1783128" y="1389496"/>
            <a:ext cx="7196455" cy="1134110"/>
            <a:chOff x="1656207" y="1398777"/>
            <a:chExt cx="7196455" cy="1134110"/>
          </a:xfrm>
        </p:grpSpPr>
        <p:sp>
          <p:nvSpPr>
            <p:cNvPr id="9" name="object 9"/>
            <p:cNvSpPr/>
            <p:nvPr/>
          </p:nvSpPr>
          <p:spPr>
            <a:xfrm>
              <a:off x="1662557" y="1405127"/>
              <a:ext cx="7183755" cy="1121410"/>
            </a:xfrm>
            <a:custGeom>
              <a:avLst/>
              <a:gdLst/>
              <a:ahLst/>
              <a:cxnLst/>
              <a:rect l="l" t="t" r="r" b="b"/>
              <a:pathLst>
                <a:path w="7183755" h="1121410">
                  <a:moveTo>
                    <a:pt x="7183501" y="0"/>
                  </a:moveTo>
                  <a:lnTo>
                    <a:pt x="0" y="0"/>
                  </a:lnTo>
                  <a:lnTo>
                    <a:pt x="0" y="728345"/>
                  </a:lnTo>
                  <a:lnTo>
                    <a:pt x="3451605" y="728345"/>
                  </a:lnTo>
                  <a:lnTo>
                    <a:pt x="3451605" y="840739"/>
                  </a:lnTo>
                  <a:lnTo>
                    <a:pt x="3311525" y="840739"/>
                  </a:lnTo>
                  <a:lnTo>
                    <a:pt x="3591687" y="1120902"/>
                  </a:lnTo>
                  <a:lnTo>
                    <a:pt x="3871976" y="840739"/>
                  </a:lnTo>
                  <a:lnTo>
                    <a:pt x="3731895" y="840739"/>
                  </a:lnTo>
                  <a:lnTo>
                    <a:pt x="3731895" y="728345"/>
                  </a:lnTo>
                  <a:lnTo>
                    <a:pt x="7183501" y="728345"/>
                  </a:lnTo>
                  <a:lnTo>
                    <a:pt x="7183501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62557" y="1405127"/>
              <a:ext cx="7183755" cy="1121410"/>
            </a:xfrm>
            <a:custGeom>
              <a:avLst/>
              <a:gdLst/>
              <a:ahLst/>
              <a:cxnLst/>
              <a:rect l="l" t="t" r="r" b="b"/>
              <a:pathLst>
                <a:path w="7183755" h="1121410">
                  <a:moveTo>
                    <a:pt x="0" y="0"/>
                  </a:moveTo>
                  <a:lnTo>
                    <a:pt x="7183501" y="0"/>
                  </a:lnTo>
                  <a:lnTo>
                    <a:pt x="7183501" y="728345"/>
                  </a:lnTo>
                  <a:lnTo>
                    <a:pt x="3731895" y="728345"/>
                  </a:lnTo>
                  <a:lnTo>
                    <a:pt x="3731895" y="840739"/>
                  </a:lnTo>
                  <a:lnTo>
                    <a:pt x="3871976" y="840739"/>
                  </a:lnTo>
                  <a:lnTo>
                    <a:pt x="3591687" y="1120902"/>
                  </a:lnTo>
                  <a:lnTo>
                    <a:pt x="3311525" y="840739"/>
                  </a:lnTo>
                  <a:lnTo>
                    <a:pt x="3451605" y="840739"/>
                  </a:lnTo>
                  <a:lnTo>
                    <a:pt x="3451605" y="728345"/>
                  </a:lnTo>
                  <a:lnTo>
                    <a:pt x="0" y="728345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781301" y="1536649"/>
            <a:ext cx="646239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err="1" smtClean="0">
                <a:solidFill>
                  <a:srgbClr val="001F5F"/>
                </a:solidFill>
                <a:latin typeface="Arial"/>
                <a:cs typeface="Arial"/>
              </a:rPr>
              <a:t>Лица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,</a:t>
            </a:r>
            <a:r>
              <a:rPr sz="16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допустившие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нарушение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Порядка,</a:t>
            </a:r>
            <a:r>
              <a:rPr sz="16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00000"/>
                </a:solidFill>
                <a:latin typeface="Arial"/>
                <a:cs typeface="Arial"/>
              </a:rPr>
              <a:t>удаляются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6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экзамена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9097" y="4635246"/>
            <a:ext cx="1489710" cy="1024204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1934845" y="3563162"/>
            <a:ext cx="1646555" cy="1019810"/>
            <a:chOff x="1934845" y="3563162"/>
            <a:chExt cx="1646555" cy="10198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34845" y="3615804"/>
              <a:ext cx="729094" cy="92901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61971" y="3563162"/>
              <a:ext cx="1019378" cy="1019378"/>
            </a:xfrm>
            <a:prstGeom prst="rect">
              <a:avLst/>
            </a:prstGeom>
          </p:spPr>
        </p:pic>
      </p:grp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87854" y="5749810"/>
            <a:ext cx="552208" cy="765653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77873" y="5749810"/>
            <a:ext cx="532396" cy="678383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2348483" y="5754331"/>
            <a:ext cx="1183005" cy="751840"/>
            <a:chOff x="2348483" y="5754331"/>
            <a:chExt cx="1183005" cy="751840"/>
          </a:xfrm>
        </p:grpSpPr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09772" y="5754331"/>
              <a:ext cx="521106" cy="75134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354833" y="5887326"/>
              <a:ext cx="618490" cy="485775"/>
            </a:xfrm>
            <a:custGeom>
              <a:avLst/>
              <a:gdLst/>
              <a:ahLst/>
              <a:cxnLst/>
              <a:rect l="l" t="t" r="r" b="b"/>
              <a:pathLst>
                <a:path w="618489" h="485775">
                  <a:moveTo>
                    <a:pt x="529717" y="0"/>
                  </a:moveTo>
                  <a:lnTo>
                    <a:pt x="309118" y="146850"/>
                  </a:lnTo>
                  <a:lnTo>
                    <a:pt x="88518" y="0"/>
                  </a:lnTo>
                  <a:lnTo>
                    <a:pt x="0" y="132829"/>
                  </a:lnTo>
                  <a:lnTo>
                    <a:pt x="165100" y="242684"/>
                  </a:lnTo>
                  <a:lnTo>
                    <a:pt x="0" y="352526"/>
                  </a:lnTo>
                  <a:lnTo>
                    <a:pt x="88518" y="485355"/>
                  </a:lnTo>
                  <a:lnTo>
                    <a:pt x="309118" y="338505"/>
                  </a:lnTo>
                  <a:lnTo>
                    <a:pt x="529717" y="485355"/>
                  </a:lnTo>
                  <a:lnTo>
                    <a:pt x="618236" y="352526"/>
                  </a:lnTo>
                  <a:lnTo>
                    <a:pt x="453136" y="242684"/>
                  </a:lnTo>
                  <a:lnTo>
                    <a:pt x="618236" y="132829"/>
                  </a:lnTo>
                  <a:lnTo>
                    <a:pt x="52971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54833" y="5887326"/>
              <a:ext cx="618490" cy="485775"/>
            </a:xfrm>
            <a:custGeom>
              <a:avLst/>
              <a:gdLst/>
              <a:ahLst/>
              <a:cxnLst/>
              <a:rect l="l" t="t" r="r" b="b"/>
              <a:pathLst>
                <a:path w="618489" h="485775">
                  <a:moveTo>
                    <a:pt x="0" y="132829"/>
                  </a:moveTo>
                  <a:lnTo>
                    <a:pt x="88518" y="0"/>
                  </a:lnTo>
                  <a:lnTo>
                    <a:pt x="309118" y="146850"/>
                  </a:lnTo>
                  <a:lnTo>
                    <a:pt x="529717" y="0"/>
                  </a:lnTo>
                  <a:lnTo>
                    <a:pt x="618236" y="132829"/>
                  </a:lnTo>
                  <a:lnTo>
                    <a:pt x="453136" y="242684"/>
                  </a:lnTo>
                  <a:lnTo>
                    <a:pt x="618236" y="352526"/>
                  </a:lnTo>
                  <a:lnTo>
                    <a:pt x="529717" y="485355"/>
                  </a:lnTo>
                  <a:lnTo>
                    <a:pt x="309118" y="338505"/>
                  </a:lnTo>
                  <a:lnTo>
                    <a:pt x="88518" y="485355"/>
                  </a:lnTo>
                  <a:lnTo>
                    <a:pt x="0" y="352526"/>
                  </a:lnTo>
                  <a:lnTo>
                    <a:pt x="165100" y="242684"/>
                  </a:lnTo>
                  <a:lnTo>
                    <a:pt x="0" y="132829"/>
                  </a:lnTo>
                  <a:close/>
                </a:path>
              </a:pathLst>
            </a:custGeom>
            <a:ln w="127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2557" y="142633"/>
            <a:ext cx="6207125" cy="1099820"/>
          </a:xfrm>
          <a:custGeom>
            <a:avLst/>
            <a:gdLst/>
            <a:ahLst/>
            <a:cxnLst/>
            <a:rect l="l" t="t" r="r" b="b"/>
            <a:pathLst>
              <a:path w="6207125" h="1099820">
                <a:moveTo>
                  <a:pt x="6206871" y="0"/>
                </a:moveTo>
                <a:lnTo>
                  <a:pt x="0" y="0"/>
                </a:lnTo>
                <a:lnTo>
                  <a:pt x="0" y="1099426"/>
                </a:lnTo>
                <a:lnTo>
                  <a:pt x="6206871" y="1099426"/>
                </a:lnTo>
                <a:lnTo>
                  <a:pt x="6206871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082675" marR="5080" indent="-1070610">
              <a:lnSpc>
                <a:spcPts val="2160"/>
              </a:lnSpc>
              <a:spcBef>
                <a:spcPts val="375"/>
              </a:spcBef>
            </a:pPr>
            <a:r>
              <a:rPr dirty="0"/>
              <a:t>Меры,</a:t>
            </a:r>
            <a:r>
              <a:rPr spc="-45" dirty="0"/>
              <a:t> </a:t>
            </a:r>
            <a:r>
              <a:rPr dirty="0"/>
              <a:t>принимаемые</a:t>
            </a:r>
            <a:r>
              <a:rPr spc="-40" dirty="0"/>
              <a:t> </a:t>
            </a:r>
            <a:r>
              <a:rPr dirty="0"/>
              <a:t>в</a:t>
            </a:r>
            <a:r>
              <a:rPr spc="-50" dirty="0"/>
              <a:t> </a:t>
            </a:r>
            <a:r>
              <a:rPr dirty="0"/>
              <a:t>отношении</a:t>
            </a:r>
            <a:r>
              <a:rPr spc="-55" dirty="0"/>
              <a:t> </a:t>
            </a:r>
            <a:r>
              <a:rPr dirty="0" err="1"/>
              <a:t>участников</a:t>
            </a:r>
            <a:r>
              <a:rPr spc="-70" dirty="0"/>
              <a:t> </a:t>
            </a:r>
            <a:r>
              <a:rPr spc="-20" dirty="0" smtClean="0"/>
              <a:t>ГИА- </a:t>
            </a:r>
            <a:r>
              <a:rPr dirty="0"/>
              <a:t>11,</a:t>
            </a:r>
            <a:r>
              <a:rPr spc="-45" dirty="0"/>
              <a:t> </a:t>
            </a:r>
            <a:r>
              <a:rPr dirty="0"/>
              <a:t>в</a:t>
            </a:r>
            <a:r>
              <a:rPr spc="-25" dirty="0"/>
              <a:t> </a:t>
            </a:r>
            <a:r>
              <a:rPr dirty="0"/>
              <a:t>случае</a:t>
            </a:r>
            <a:r>
              <a:rPr spc="-35" dirty="0"/>
              <a:t> </a:t>
            </a:r>
            <a:r>
              <a:rPr dirty="0"/>
              <a:t>нарушения</a:t>
            </a:r>
            <a:r>
              <a:rPr spc="-30" dirty="0"/>
              <a:t> </a:t>
            </a:r>
            <a:r>
              <a:rPr spc="-10" dirty="0"/>
              <a:t>Порядка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656207" y="2212467"/>
          <a:ext cx="7198995" cy="452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97245"/>
                <a:gridCol w="1301750"/>
              </a:tblGrid>
              <a:tr h="2819400">
                <a:tc>
                  <a:txBody>
                    <a:bodyPr/>
                    <a:lstStyle/>
                    <a:p>
                      <a:pPr marL="91440" algn="just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Административная</a:t>
                      </a:r>
                      <a:r>
                        <a:rPr sz="2000" b="1" spc="-1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ответственность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 marR="678815" algn="just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Федеральный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закон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от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30.12.2001</a:t>
                      </a:r>
                      <a:r>
                        <a:rPr sz="14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9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№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195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«Кодекс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Российской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Федерации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об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административных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правонарушениях»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91440" marR="80645"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Нарушение</a:t>
                      </a:r>
                      <a:r>
                        <a:rPr sz="1400" spc="3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установленного</a:t>
                      </a:r>
                      <a:r>
                        <a:rPr sz="1400" spc="3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порядка</a:t>
                      </a:r>
                      <a:r>
                        <a:rPr sz="1400" spc="3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проведения</a:t>
                      </a:r>
                      <a:r>
                        <a:rPr sz="1400" spc="3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ГИА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квалифицируется</a:t>
                      </a:r>
                      <a:r>
                        <a:rPr sz="1400" spc="4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как</a:t>
                      </a:r>
                      <a:r>
                        <a:rPr sz="1400" spc="4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административное</a:t>
                      </a:r>
                      <a:r>
                        <a:rPr sz="1400" spc="4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правонарушение,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ответственность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за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которое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предусмотрена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частью</a:t>
                      </a:r>
                      <a:r>
                        <a:rPr sz="1400" b="1" spc="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400" b="1" spc="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статьи</a:t>
                      </a:r>
                      <a:r>
                        <a:rPr sz="1400" b="1" spc="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19.30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Кодекса</a:t>
                      </a:r>
                      <a:r>
                        <a:rPr sz="1400" b="1" spc="36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Российской</a:t>
                      </a:r>
                      <a:r>
                        <a:rPr sz="1400" b="1" spc="3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Федерации</a:t>
                      </a:r>
                      <a:r>
                        <a:rPr sz="1400" b="1" spc="3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об</a:t>
                      </a:r>
                      <a:r>
                        <a:rPr sz="1400" spc="39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административных правонарушениях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1440" marR="831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Возраст,</a:t>
                      </a:r>
                      <a:r>
                        <a:rPr sz="1400" b="1" spc="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по</a:t>
                      </a:r>
                      <a:r>
                        <a:rPr sz="1400" b="1" spc="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достижении</a:t>
                      </a:r>
                      <a:r>
                        <a:rPr sz="1400" b="1" spc="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которого</a:t>
                      </a:r>
                      <a:r>
                        <a:rPr sz="1400" b="1" spc="7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наступает</a:t>
                      </a:r>
                      <a:r>
                        <a:rPr sz="1400" b="1" spc="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административная ответственность,</a:t>
                      </a:r>
                      <a:r>
                        <a:rPr sz="1400" b="1" spc="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это</a:t>
                      </a:r>
                      <a:r>
                        <a:rPr sz="14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16</a:t>
                      </a:r>
                      <a:r>
                        <a:rPr sz="14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лет.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b="1" i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Влечет</a:t>
                      </a:r>
                      <a:r>
                        <a:rPr sz="1400" b="1" i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наложение</a:t>
                      </a:r>
                      <a:r>
                        <a:rPr sz="1400" b="1" i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административного</a:t>
                      </a:r>
                      <a:r>
                        <a:rPr sz="1400" b="1" i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штрафа: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граждан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</a:t>
                      </a:r>
                      <a:r>
                        <a:rPr sz="14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3000</a:t>
                      </a:r>
                      <a:r>
                        <a:rPr sz="14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4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5000</a:t>
                      </a:r>
                      <a:r>
                        <a:rPr sz="14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руб.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</a:tr>
              <a:tr h="17081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Уголовная</a:t>
                      </a:r>
                      <a:r>
                        <a:rPr sz="2000" b="1" spc="-1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ответственность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 marR="58420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отношении</a:t>
                      </a:r>
                      <a:r>
                        <a:rPr sz="14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лица,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пришедшего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экзамен</a:t>
                      </a:r>
                      <a:r>
                        <a:rPr sz="1400" spc="-4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вместо</a:t>
                      </a:r>
                      <a:r>
                        <a:rPr sz="14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участника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экзамена,</a:t>
                      </a:r>
                      <a:r>
                        <a:rPr sz="14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возбуждается</a:t>
                      </a:r>
                      <a:r>
                        <a:rPr sz="14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уголовное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дело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п.3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ст.327</a:t>
                      </a:r>
                      <a:r>
                        <a:rPr sz="14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УК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РФ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5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—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91440" marR="36068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за</a:t>
                      </a:r>
                      <a:r>
                        <a:rPr sz="14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использование</a:t>
                      </a:r>
                      <a:r>
                        <a:rPr sz="14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заведомо</a:t>
                      </a:r>
                      <a:r>
                        <a:rPr sz="14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подложного</a:t>
                      </a:r>
                      <a:r>
                        <a:rPr sz="14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документа</a:t>
                      </a:r>
                      <a:r>
                        <a:rPr sz="14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грозит</a:t>
                      </a:r>
                      <a:r>
                        <a:rPr sz="14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штраф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80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тыс.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рублей, до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240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часов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обязательных</a:t>
                      </a:r>
                      <a:r>
                        <a:rPr sz="14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или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до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полугода</a:t>
                      </a:r>
                      <a:r>
                        <a:rPr sz="1400" spc="-8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ареста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89519" y="2619080"/>
            <a:ext cx="1271835" cy="195200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89519" y="5070812"/>
            <a:ext cx="1271839" cy="1675601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741677" y="1305890"/>
            <a:ext cx="7041515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300" b="1" i="1" spc="4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случае</a:t>
            </a:r>
            <a:r>
              <a:rPr sz="1300" b="1" i="1" spc="4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нарушения</a:t>
            </a:r>
            <a:r>
              <a:rPr sz="1300" b="1" i="1" spc="6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порядка</a:t>
            </a:r>
            <a:r>
              <a:rPr sz="1300" b="1" i="1" spc="4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проведения</a:t>
            </a:r>
            <a:r>
              <a:rPr sz="1300" b="1" i="1" spc="4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ЕГЭ</a:t>
            </a:r>
            <a:r>
              <a:rPr sz="1300" b="1" i="1" spc="4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умысел</a:t>
            </a:r>
            <a:r>
              <a:rPr sz="1300" b="1" i="1" spc="4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лиц,</a:t>
            </a:r>
            <a:r>
              <a:rPr sz="1300" b="1" i="1" spc="6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его</a:t>
            </a:r>
            <a:r>
              <a:rPr sz="1300" b="1" i="1" spc="4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spc="-10" dirty="0">
                <a:solidFill>
                  <a:srgbClr val="001F5F"/>
                </a:solidFill>
                <a:latin typeface="Arial"/>
                <a:cs typeface="Arial"/>
              </a:rPr>
              <a:t>нарушивших,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заключается</a:t>
            </a:r>
            <a:r>
              <a:rPr sz="1300" b="1" i="1" spc="4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300" b="1" i="1" spc="4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том,</a:t>
            </a:r>
            <a:r>
              <a:rPr sz="1300" b="1" i="1" spc="4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что</a:t>
            </a:r>
            <a:r>
              <a:rPr sz="1300" b="1" i="1" spc="4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каждый</a:t>
            </a:r>
            <a:r>
              <a:rPr sz="1300" b="1" i="1" spc="45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из</a:t>
            </a:r>
            <a:r>
              <a:rPr sz="1300" b="1" i="1" spc="45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них</a:t>
            </a:r>
            <a:r>
              <a:rPr sz="1300" b="1" i="1" spc="4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ознакомлен</a:t>
            </a:r>
            <a:r>
              <a:rPr sz="13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3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порядком,</a:t>
            </a:r>
            <a:r>
              <a:rPr sz="1300" b="1" i="1" spc="4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знает</a:t>
            </a:r>
            <a:r>
              <a:rPr sz="13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spc="-25" dirty="0">
                <a:solidFill>
                  <a:srgbClr val="C00000"/>
                </a:solidFill>
                <a:latin typeface="Arial"/>
                <a:cs typeface="Arial"/>
              </a:rPr>
              <a:t>его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требования,</a:t>
            </a:r>
            <a:r>
              <a:rPr sz="1300" b="1" i="1" spc="1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предупрежден</a:t>
            </a:r>
            <a:r>
              <a:rPr sz="1300" b="1" i="1" spc="1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об</a:t>
            </a:r>
            <a:r>
              <a:rPr sz="1300" b="1" i="1" spc="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C00000"/>
                </a:solidFill>
                <a:latin typeface="Arial"/>
                <a:cs typeface="Arial"/>
              </a:rPr>
              <a:t>ответственности</a:t>
            </a:r>
            <a:r>
              <a:rPr sz="1300" b="1" i="1" spc="11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за</a:t>
            </a:r>
            <a:r>
              <a:rPr sz="1300" b="1" i="1" spc="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его</a:t>
            </a:r>
            <a:r>
              <a:rPr sz="1300" b="1" i="1" spc="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нарушение,</a:t>
            </a:r>
            <a:r>
              <a:rPr sz="1300" b="1" i="1" spc="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dirty="0">
                <a:solidFill>
                  <a:srgbClr val="001F5F"/>
                </a:solidFill>
                <a:latin typeface="Arial"/>
                <a:cs typeface="Arial"/>
              </a:rPr>
              <a:t>причём</a:t>
            </a:r>
            <a:r>
              <a:rPr sz="1300" b="1" i="1" spc="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300" b="1" i="1" spc="-25" dirty="0">
                <a:solidFill>
                  <a:srgbClr val="001F5F"/>
                </a:solidFill>
                <a:latin typeface="Arial"/>
                <a:cs typeface="Arial"/>
              </a:rPr>
              <a:t>под </a:t>
            </a:r>
            <a:r>
              <a:rPr sz="1300" b="1" i="1" spc="-10" dirty="0">
                <a:solidFill>
                  <a:srgbClr val="001F5F"/>
                </a:solidFill>
                <a:latin typeface="Arial"/>
                <a:cs typeface="Arial"/>
              </a:rPr>
              <a:t>роспись.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42633"/>
            <a:ext cx="6429375" cy="109982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05740" rIns="0" bIns="0" rtlCol="0">
            <a:spAutoFit/>
          </a:bodyPr>
          <a:lstStyle/>
          <a:p>
            <a:pPr marL="1739900" marR="650240" indent="-1081405">
              <a:lnSpc>
                <a:spcPts val="2590"/>
              </a:lnSpc>
              <a:spcBef>
                <a:spcPts val="1620"/>
              </a:spcBef>
            </a:pPr>
            <a:r>
              <a:rPr sz="2400" spc="-10" dirty="0"/>
              <a:t>Повторный</a:t>
            </a:r>
            <a:r>
              <a:rPr sz="2400" spc="-60" dirty="0"/>
              <a:t> </a:t>
            </a:r>
            <a:r>
              <a:rPr sz="2400" dirty="0"/>
              <a:t>допуск</a:t>
            </a:r>
            <a:r>
              <a:rPr sz="2400" spc="-60" dirty="0"/>
              <a:t> </a:t>
            </a:r>
            <a:r>
              <a:rPr sz="2400" spc="-10" dirty="0"/>
              <a:t>участников</a:t>
            </a:r>
            <a:r>
              <a:rPr sz="2400" spc="-75" dirty="0"/>
              <a:t> </a:t>
            </a:r>
            <a:r>
              <a:rPr sz="2400" spc="-10" dirty="0"/>
              <a:t>ГИА-</a:t>
            </a:r>
            <a:r>
              <a:rPr sz="2400" spc="-25" dirty="0"/>
              <a:t>11, </a:t>
            </a:r>
            <a:r>
              <a:rPr sz="2400" spc="-10" dirty="0"/>
              <a:t>нарушивших</a:t>
            </a:r>
            <a:r>
              <a:rPr sz="2400" spc="-95" dirty="0"/>
              <a:t> </a:t>
            </a:r>
            <a:r>
              <a:rPr sz="2400" spc="-10" dirty="0"/>
              <a:t>Порядок</a:t>
            </a:r>
            <a:endParaRPr sz="2400"/>
          </a:p>
        </p:txBody>
      </p:sp>
      <p:grpSp>
        <p:nvGrpSpPr>
          <p:cNvPr id="6" name="object 6"/>
          <p:cNvGrpSpPr/>
          <p:nvPr/>
        </p:nvGrpSpPr>
        <p:grpSpPr>
          <a:xfrm>
            <a:off x="1599819" y="1854835"/>
            <a:ext cx="7350125" cy="2826385"/>
            <a:chOff x="1599819" y="1854835"/>
            <a:chExt cx="7350125" cy="2826385"/>
          </a:xfrm>
        </p:grpSpPr>
        <p:sp>
          <p:nvSpPr>
            <p:cNvPr id="7" name="object 7"/>
            <p:cNvSpPr/>
            <p:nvPr/>
          </p:nvSpPr>
          <p:spPr>
            <a:xfrm>
              <a:off x="1606169" y="1861185"/>
              <a:ext cx="7337425" cy="2813685"/>
            </a:xfrm>
            <a:custGeom>
              <a:avLst/>
              <a:gdLst/>
              <a:ahLst/>
              <a:cxnLst/>
              <a:rect l="l" t="t" r="r" b="b"/>
              <a:pathLst>
                <a:path w="7337425" h="2813685">
                  <a:moveTo>
                    <a:pt x="7337425" y="0"/>
                  </a:moveTo>
                  <a:lnTo>
                    <a:pt x="0" y="0"/>
                  </a:lnTo>
                  <a:lnTo>
                    <a:pt x="0" y="2813685"/>
                  </a:lnTo>
                  <a:lnTo>
                    <a:pt x="7337425" y="2813685"/>
                  </a:lnTo>
                  <a:lnTo>
                    <a:pt x="733742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06169" y="1861185"/>
              <a:ext cx="7337425" cy="2813685"/>
            </a:xfrm>
            <a:custGeom>
              <a:avLst/>
              <a:gdLst/>
              <a:ahLst/>
              <a:cxnLst/>
              <a:rect l="l" t="t" r="r" b="b"/>
              <a:pathLst>
                <a:path w="7337425" h="2813685">
                  <a:moveTo>
                    <a:pt x="0" y="2813685"/>
                  </a:moveTo>
                  <a:lnTo>
                    <a:pt x="7337425" y="2813685"/>
                  </a:lnTo>
                  <a:lnTo>
                    <a:pt x="7337425" y="0"/>
                  </a:lnTo>
                  <a:lnTo>
                    <a:pt x="0" y="0"/>
                  </a:lnTo>
                  <a:lnTo>
                    <a:pt x="0" y="281368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685289" y="1877949"/>
            <a:ext cx="7181850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57200" algn="just">
              <a:lnSpc>
                <a:spcPct val="100000"/>
              </a:lnSpc>
            </a:pPr>
            <a:r>
              <a:rPr sz="2000" b="1" dirty="0" err="1" smtClean="0">
                <a:solidFill>
                  <a:srgbClr val="001F5F"/>
                </a:solidFill>
                <a:latin typeface="Calibri"/>
                <a:cs typeface="Calibri"/>
              </a:rPr>
              <a:t>Участникам</a:t>
            </a:r>
            <a:r>
              <a:rPr sz="2000" b="1" spc="-25" dirty="0" smtClean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ЕГЭ,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чьи</a:t>
            </a:r>
            <a:r>
              <a:rPr sz="20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результаты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ЕГЭ</a:t>
            </a:r>
            <a:r>
              <a:rPr sz="20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по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учебным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предметам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b="1" spc="1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текущем</a:t>
            </a:r>
            <a:r>
              <a:rPr sz="2000" b="1" spc="1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учебном</a:t>
            </a:r>
            <a:r>
              <a:rPr sz="2000" b="1" spc="114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году</a:t>
            </a:r>
            <a:r>
              <a:rPr sz="20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были</a:t>
            </a:r>
            <a:r>
              <a:rPr sz="2000" b="1" spc="114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аннулированы</a:t>
            </a:r>
            <a:r>
              <a:rPr sz="20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по</a:t>
            </a:r>
            <a:r>
              <a:rPr sz="20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решению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председателя</a:t>
            </a:r>
            <a:r>
              <a:rPr sz="2000" b="1" spc="2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ГЭК</a:t>
            </a:r>
            <a:r>
              <a:rPr sz="2000" b="1" spc="2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b="1" spc="2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случае</a:t>
            </a:r>
            <a:r>
              <a:rPr sz="2000" b="1" spc="2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выявления</a:t>
            </a:r>
            <a:r>
              <a:rPr sz="2000" b="1" spc="2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фактов</a:t>
            </a:r>
            <a:r>
              <a:rPr sz="2000" b="1" spc="2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нарушения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настоящего</a:t>
            </a:r>
            <a:r>
              <a:rPr sz="2000" b="1" spc="3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Порядка,</a:t>
            </a:r>
            <a:r>
              <a:rPr sz="2000" b="1" spc="3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предоставляется</a:t>
            </a:r>
            <a:r>
              <a:rPr sz="2000" b="1" spc="3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право</a:t>
            </a:r>
            <a:r>
              <a:rPr sz="2000" b="1" spc="3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участия</a:t>
            </a:r>
            <a:r>
              <a:rPr sz="2000" b="1" spc="3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b="1" spc="3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ЕГЭ</a:t>
            </a:r>
            <a:r>
              <a:rPr sz="2000" b="1" spc="3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Calibri"/>
                <a:cs typeface="Calibri"/>
              </a:rPr>
              <a:t>по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учебным</a:t>
            </a:r>
            <a:r>
              <a:rPr sz="2000" b="1" spc="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предметам,</a:t>
            </a:r>
            <a:r>
              <a:rPr sz="2000" b="1" spc="3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по</a:t>
            </a:r>
            <a:r>
              <a:rPr sz="2000" b="1" spc="3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которым</a:t>
            </a:r>
            <a:r>
              <a:rPr sz="2000" b="1" spc="4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было</a:t>
            </a:r>
            <a:r>
              <a:rPr sz="2000" b="1" spc="4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принято</a:t>
            </a:r>
            <a:r>
              <a:rPr sz="2000" b="1" spc="4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решение</a:t>
            </a:r>
            <a:r>
              <a:rPr sz="2000" b="1" spc="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Calibri"/>
                <a:cs typeface="Calibri"/>
              </a:rPr>
              <a:t>об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аннулировании</a:t>
            </a:r>
            <a:r>
              <a:rPr sz="2000" b="1" spc="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результатов,</a:t>
            </a:r>
            <a:r>
              <a:rPr sz="2000" b="1" spc="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не</a:t>
            </a:r>
            <a:r>
              <a:rPr sz="2000" b="1" spc="50" dirty="0">
                <a:solidFill>
                  <a:srgbClr val="C00000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ранее</a:t>
            </a:r>
            <a:r>
              <a:rPr sz="2000" b="1" spc="55" dirty="0">
                <a:solidFill>
                  <a:srgbClr val="C00000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чем</a:t>
            </a:r>
            <a:r>
              <a:rPr sz="2000" b="1" spc="45" dirty="0">
                <a:solidFill>
                  <a:srgbClr val="C00000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через</a:t>
            </a:r>
            <a:r>
              <a:rPr sz="2000" b="1" spc="55" dirty="0">
                <a:solidFill>
                  <a:srgbClr val="C00000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год</a:t>
            </a:r>
            <a:r>
              <a:rPr sz="2000" b="1" spc="50" dirty="0">
                <a:solidFill>
                  <a:srgbClr val="C00000"/>
                </a:solidFill>
                <a:latin typeface="Calibri"/>
                <a:cs typeface="Calibri"/>
              </a:rPr>
              <a:t>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2000" b="1" spc="55" dirty="0">
                <a:solidFill>
                  <a:srgbClr val="C00000"/>
                </a:solidFill>
                <a:latin typeface="Calibri"/>
                <a:cs typeface="Calibri"/>
              </a:rPr>
              <a:t>  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года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аннулирования</a:t>
            </a:r>
            <a:r>
              <a:rPr sz="2000" b="1" spc="355" dirty="0">
                <a:solidFill>
                  <a:srgbClr val="C00000"/>
                </a:solidFill>
                <a:latin typeface="Calibri"/>
                <a:cs typeface="Calibri"/>
              </a:rPr>
              <a:t> 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результатов</a:t>
            </a:r>
            <a:r>
              <a:rPr sz="2000" b="1" spc="355" dirty="0">
                <a:solidFill>
                  <a:srgbClr val="C00000"/>
                </a:solidFill>
                <a:latin typeface="Calibri"/>
                <a:cs typeface="Calibri"/>
              </a:rPr>
              <a:t>  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ЕГЭ</a:t>
            </a:r>
            <a:r>
              <a:rPr sz="2000" b="1" spc="355" dirty="0">
                <a:solidFill>
                  <a:srgbClr val="C00000"/>
                </a:solidFill>
                <a:latin typeface="Calibri"/>
                <a:cs typeface="Calibri"/>
              </a:rPr>
              <a:t> 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b="1" spc="355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сроки</a:t>
            </a:r>
            <a:r>
              <a:rPr sz="2000" b="1" spc="350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2000" b="1" spc="355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формах, устанавливаемых</a:t>
            </a:r>
            <a:r>
              <a:rPr sz="20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настоящим</a:t>
            </a:r>
            <a:r>
              <a:rPr sz="20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Порядком.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808984" y="4709452"/>
            <a:ext cx="2879090" cy="1859914"/>
            <a:chOff x="3808984" y="4709452"/>
            <a:chExt cx="2879090" cy="1859914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61343" y="5030310"/>
              <a:ext cx="1026666" cy="125527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08984" y="4709452"/>
              <a:ext cx="1859534" cy="18595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536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Соблюдение требований Порядка</vt:lpstr>
      <vt:lpstr>Обеспечение информационной безопасности и объективности проведения ГИА в ППЭ</vt:lpstr>
      <vt:lpstr>Меры, принимаемые в отношении участников  ГИА- 11, в случае нарушения Порядка</vt:lpstr>
      <vt:lpstr>Меры, принимаемые в отношении участников ГИА- 11, в случае нарушения Порядка</vt:lpstr>
      <vt:lpstr>Повторный допуск участников ГИА-11, нарушивших Порядок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Школа 84</cp:lastModifiedBy>
  <cp:revision>2</cp:revision>
  <dcterms:created xsi:type="dcterms:W3CDTF">2025-05-21T06:14:27Z</dcterms:created>
  <dcterms:modified xsi:type="dcterms:W3CDTF">2025-05-21T09:08:47Z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2025-05-21T00:00:00Z</vt:filetime>
  </property>
  <property fmtid="{D5CDD505-2E9C-101B-9397-08002B2CF9AE}" pid="5" name="Producer">
    <vt:lpwstr>Microsoft® PowerPoint® 2010</vt:lpwstr>
  </property>
</Properties>
</file>