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68" r:id="rId2"/>
    <p:sldId id="26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7" r:id="rId11"/>
    <p:sldId id="286" r:id="rId12"/>
    <p:sldId id="288" r:id="rId13"/>
    <p:sldId id="289" r:id="rId14"/>
    <p:sldId id="290" r:id="rId15"/>
    <p:sldId id="291" r:id="rId16"/>
    <p:sldId id="292" r:id="rId17"/>
    <p:sldId id="319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16" r:id="rId34"/>
    <p:sldId id="308" r:id="rId35"/>
    <p:sldId id="309" r:id="rId36"/>
    <p:sldId id="310" r:id="rId37"/>
    <p:sldId id="311" r:id="rId38"/>
    <p:sldId id="312" r:id="rId39"/>
    <p:sldId id="313" r:id="rId40"/>
    <p:sldId id="317" r:id="rId41"/>
    <p:sldId id="318" r:id="rId42"/>
    <p:sldId id="314" r:id="rId43"/>
    <p:sldId id="315" r:id="rId4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5743405-4A0C-4BA1-861B-9106F1EC906A}">
          <p14:sldIdLst>
            <p14:sldId id="268"/>
            <p14:sldId id="269"/>
            <p14:sldId id="279"/>
            <p14:sldId id="280"/>
            <p14:sldId id="281"/>
            <p14:sldId id="282"/>
            <p14:sldId id="283"/>
            <p14:sldId id="284"/>
            <p14:sldId id="285"/>
            <p14:sldId id="287"/>
            <p14:sldId id="286"/>
            <p14:sldId id="288"/>
            <p14:sldId id="289"/>
            <p14:sldId id="290"/>
            <p14:sldId id="291"/>
            <p14:sldId id="292"/>
            <p14:sldId id="319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16"/>
            <p14:sldId id="308"/>
            <p14:sldId id="309"/>
            <p14:sldId id="310"/>
            <p14:sldId id="311"/>
            <p14:sldId id="312"/>
            <p14:sldId id="313"/>
            <p14:sldId id="317"/>
            <p14:sldId id="318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69"/>
    <a:srgbClr val="F98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2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0D08F-F0C8-4475-BCD1-84DDE09F3638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EA430353-3031-4AF7-B840-6645F0FEB05D}">
      <dgm:prSet phldrT="[Текст]" custT="1"/>
      <dgm:spPr/>
      <dgm:t>
        <a:bodyPr/>
        <a:lstStyle/>
        <a:p>
          <a:r>
            <a:rPr lang="ru-RU" sz="2800" b="1" dirty="0" smtClean="0"/>
            <a:t>Единые подходы к формированию содержания образования и воспитания</a:t>
          </a:r>
          <a:endParaRPr lang="ru-RU" sz="2800" b="1" dirty="0"/>
        </a:p>
      </dgm:t>
    </dgm:pt>
    <dgm:pt modelId="{E5B2F41C-744C-46F6-852C-54C6F6BE061C}" type="parTrans" cxnId="{96A71C11-9966-43C4-B95C-CE74EF86C69C}">
      <dgm:prSet/>
      <dgm:spPr/>
      <dgm:t>
        <a:bodyPr/>
        <a:lstStyle/>
        <a:p>
          <a:endParaRPr lang="ru-RU"/>
        </a:p>
      </dgm:t>
    </dgm:pt>
    <dgm:pt modelId="{FCC948F6-C140-41F7-8153-C5C00AEDF3E8}" type="sibTrans" cxnId="{96A71C11-9966-43C4-B95C-CE74EF86C69C}">
      <dgm:prSet/>
      <dgm:spPr/>
      <dgm:t>
        <a:bodyPr/>
        <a:lstStyle/>
        <a:p>
          <a:endParaRPr lang="ru-RU"/>
        </a:p>
      </dgm:t>
    </dgm:pt>
    <dgm:pt modelId="{9D66A5A9-90E0-4652-BADD-9BAEB3759476}">
      <dgm:prSet phldrT="[Текст]" custT="1"/>
      <dgm:spPr/>
      <dgm:t>
        <a:bodyPr/>
        <a:lstStyle/>
        <a:p>
          <a:r>
            <a:rPr lang="ru-RU" sz="2400" b="1" dirty="0" smtClean="0"/>
            <a:t>Единая система мониторинга эффективности деятельности ОО, органов управления образованием</a:t>
          </a:r>
          <a:endParaRPr lang="ru-RU" sz="2400" b="1" dirty="0"/>
        </a:p>
      </dgm:t>
    </dgm:pt>
    <dgm:pt modelId="{8F6DAE68-787A-4D96-AEBF-C222644A376A}" type="parTrans" cxnId="{FD940CA8-464A-4C56-826C-5ED9D8A9A5CD}">
      <dgm:prSet/>
      <dgm:spPr/>
      <dgm:t>
        <a:bodyPr/>
        <a:lstStyle/>
        <a:p>
          <a:endParaRPr lang="ru-RU"/>
        </a:p>
      </dgm:t>
    </dgm:pt>
    <dgm:pt modelId="{B0AA2044-F83A-4780-BE87-BA2A1E3F7AFD}" type="sibTrans" cxnId="{FD940CA8-464A-4C56-826C-5ED9D8A9A5CD}">
      <dgm:prSet/>
      <dgm:spPr/>
      <dgm:t>
        <a:bodyPr/>
        <a:lstStyle/>
        <a:p>
          <a:endParaRPr lang="ru-RU"/>
        </a:p>
      </dgm:t>
    </dgm:pt>
    <dgm:pt modelId="{B6704232-D18B-45AB-B29D-D0D5B7FB40B1}">
      <dgm:prSet custT="1"/>
      <dgm:spPr/>
      <dgm:t>
        <a:bodyPr/>
        <a:lstStyle/>
        <a:p>
          <a:r>
            <a:rPr lang="ru-RU" sz="3200" b="1" dirty="0" smtClean="0"/>
            <a:t>Единые стандарты образовательного пространства РФ</a:t>
          </a:r>
          <a:endParaRPr lang="ru-RU" sz="3200" b="1" dirty="0"/>
        </a:p>
      </dgm:t>
    </dgm:pt>
    <dgm:pt modelId="{96FA58C9-04AB-4D7A-9068-C986606A1E63}" type="parTrans" cxnId="{53AD5F78-B06C-4E57-A309-46779F318B37}">
      <dgm:prSet/>
      <dgm:spPr/>
      <dgm:t>
        <a:bodyPr/>
        <a:lstStyle/>
        <a:p>
          <a:endParaRPr lang="ru-RU"/>
        </a:p>
      </dgm:t>
    </dgm:pt>
    <dgm:pt modelId="{D637620B-B0AE-49AE-A9E7-BCF5E9A83D65}" type="sibTrans" cxnId="{53AD5F78-B06C-4E57-A309-46779F318B37}">
      <dgm:prSet/>
      <dgm:spPr/>
      <dgm:t>
        <a:bodyPr/>
        <a:lstStyle/>
        <a:p>
          <a:endParaRPr lang="ru-RU"/>
        </a:p>
      </dgm:t>
    </dgm:pt>
    <dgm:pt modelId="{4BDF88A5-EEA3-42F0-A70B-2B32C556D8F2}" type="pres">
      <dgm:prSet presAssocID="{6890D08F-F0C8-4475-BCD1-84DDE09F3638}" presName="CompostProcess" presStyleCnt="0">
        <dgm:presLayoutVars>
          <dgm:dir/>
          <dgm:resizeHandles val="exact"/>
        </dgm:presLayoutVars>
      </dgm:prSet>
      <dgm:spPr/>
    </dgm:pt>
    <dgm:pt modelId="{783F52D3-0C14-43D5-81DC-A9B7D947DFF7}" type="pres">
      <dgm:prSet presAssocID="{6890D08F-F0C8-4475-BCD1-84DDE09F3638}" presName="arrow" presStyleLbl="bgShp" presStyleIdx="0" presStyleCnt="1"/>
      <dgm:spPr/>
    </dgm:pt>
    <dgm:pt modelId="{6C14D472-96EE-48D4-B402-4C4AD60DCFF0}" type="pres">
      <dgm:prSet presAssocID="{6890D08F-F0C8-4475-BCD1-84DDE09F3638}" presName="linearProcess" presStyleCnt="0"/>
      <dgm:spPr/>
    </dgm:pt>
    <dgm:pt modelId="{2162565F-6540-40AC-B496-145E9CB03A7C}" type="pres">
      <dgm:prSet presAssocID="{EA430353-3031-4AF7-B840-6645F0FEB05D}" presName="textNode" presStyleLbl="node1" presStyleIdx="0" presStyleCnt="3" custScaleY="181095" custLinFactNeighborX="-90444" custLinFactNeighborY="2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7D2B7-5421-431E-8B0B-36E7A220C6AC}" type="pres">
      <dgm:prSet presAssocID="{FCC948F6-C140-41F7-8153-C5C00AEDF3E8}" presName="sibTrans" presStyleCnt="0"/>
      <dgm:spPr/>
    </dgm:pt>
    <dgm:pt modelId="{E082726E-0561-4CC3-95D5-545D28539DF6}" type="pres">
      <dgm:prSet presAssocID="{B6704232-D18B-45AB-B29D-D0D5B7FB40B1}" presName="textNode" presStyleLbl="node1" presStyleIdx="1" presStyleCnt="3" custScaleX="117638" custScaleY="175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B17FA-85AD-4014-995B-E4C2EDBB684C}" type="pres">
      <dgm:prSet presAssocID="{D637620B-B0AE-49AE-A9E7-BCF5E9A83D65}" presName="sibTrans" presStyleCnt="0"/>
      <dgm:spPr/>
    </dgm:pt>
    <dgm:pt modelId="{3FFAFDDA-3B1C-4F88-B965-08E17BD5B1BA}" type="pres">
      <dgm:prSet presAssocID="{9D66A5A9-90E0-4652-BADD-9BAEB3759476}" presName="textNode" presStyleLbl="node1" presStyleIdx="2" presStyleCnt="3" custScaleY="175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AD5F78-B06C-4E57-A309-46779F318B37}" srcId="{6890D08F-F0C8-4475-BCD1-84DDE09F3638}" destId="{B6704232-D18B-45AB-B29D-D0D5B7FB40B1}" srcOrd="1" destOrd="0" parTransId="{96FA58C9-04AB-4D7A-9068-C986606A1E63}" sibTransId="{D637620B-B0AE-49AE-A9E7-BCF5E9A83D65}"/>
    <dgm:cxn modelId="{96A71C11-9966-43C4-B95C-CE74EF86C69C}" srcId="{6890D08F-F0C8-4475-BCD1-84DDE09F3638}" destId="{EA430353-3031-4AF7-B840-6645F0FEB05D}" srcOrd="0" destOrd="0" parTransId="{E5B2F41C-744C-46F6-852C-54C6F6BE061C}" sibTransId="{FCC948F6-C140-41F7-8153-C5C00AEDF3E8}"/>
    <dgm:cxn modelId="{077A5C99-C7F6-429A-83DB-41EEFB02278F}" type="presOf" srcId="{6890D08F-F0C8-4475-BCD1-84DDE09F3638}" destId="{4BDF88A5-EEA3-42F0-A70B-2B32C556D8F2}" srcOrd="0" destOrd="0" presId="urn:microsoft.com/office/officeart/2005/8/layout/hProcess9"/>
    <dgm:cxn modelId="{EAE58984-A46F-4563-9673-DA7871F7B5AC}" type="presOf" srcId="{B6704232-D18B-45AB-B29D-D0D5B7FB40B1}" destId="{E082726E-0561-4CC3-95D5-545D28539DF6}" srcOrd="0" destOrd="0" presId="urn:microsoft.com/office/officeart/2005/8/layout/hProcess9"/>
    <dgm:cxn modelId="{1786CA23-D09A-4977-8B72-ED9B15AD2F3E}" type="presOf" srcId="{EA430353-3031-4AF7-B840-6645F0FEB05D}" destId="{2162565F-6540-40AC-B496-145E9CB03A7C}" srcOrd="0" destOrd="0" presId="urn:microsoft.com/office/officeart/2005/8/layout/hProcess9"/>
    <dgm:cxn modelId="{FD940CA8-464A-4C56-826C-5ED9D8A9A5CD}" srcId="{6890D08F-F0C8-4475-BCD1-84DDE09F3638}" destId="{9D66A5A9-90E0-4652-BADD-9BAEB3759476}" srcOrd="2" destOrd="0" parTransId="{8F6DAE68-787A-4D96-AEBF-C222644A376A}" sibTransId="{B0AA2044-F83A-4780-BE87-BA2A1E3F7AFD}"/>
    <dgm:cxn modelId="{3EF942C7-85B4-4F05-A792-16B5B35A3EA8}" type="presOf" srcId="{9D66A5A9-90E0-4652-BADD-9BAEB3759476}" destId="{3FFAFDDA-3B1C-4F88-B965-08E17BD5B1BA}" srcOrd="0" destOrd="0" presId="urn:microsoft.com/office/officeart/2005/8/layout/hProcess9"/>
    <dgm:cxn modelId="{E16E65C6-61AA-4AD2-82F5-EBA8DD7B5401}" type="presParOf" srcId="{4BDF88A5-EEA3-42F0-A70B-2B32C556D8F2}" destId="{783F52D3-0C14-43D5-81DC-A9B7D947DFF7}" srcOrd="0" destOrd="0" presId="urn:microsoft.com/office/officeart/2005/8/layout/hProcess9"/>
    <dgm:cxn modelId="{EFCA53ED-991C-48AD-995E-EFFA98037FFE}" type="presParOf" srcId="{4BDF88A5-EEA3-42F0-A70B-2B32C556D8F2}" destId="{6C14D472-96EE-48D4-B402-4C4AD60DCFF0}" srcOrd="1" destOrd="0" presId="urn:microsoft.com/office/officeart/2005/8/layout/hProcess9"/>
    <dgm:cxn modelId="{96E93A9B-5851-4636-B64F-C02159CCB149}" type="presParOf" srcId="{6C14D472-96EE-48D4-B402-4C4AD60DCFF0}" destId="{2162565F-6540-40AC-B496-145E9CB03A7C}" srcOrd="0" destOrd="0" presId="urn:microsoft.com/office/officeart/2005/8/layout/hProcess9"/>
    <dgm:cxn modelId="{EEE96F57-E4E5-401A-B297-9EA57F793057}" type="presParOf" srcId="{6C14D472-96EE-48D4-B402-4C4AD60DCFF0}" destId="{2497D2B7-5421-431E-8B0B-36E7A220C6AC}" srcOrd="1" destOrd="0" presId="urn:microsoft.com/office/officeart/2005/8/layout/hProcess9"/>
    <dgm:cxn modelId="{757B98BA-A6B5-450A-A7DE-606548CE8DDA}" type="presParOf" srcId="{6C14D472-96EE-48D4-B402-4C4AD60DCFF0}" destId="{E082726E-0561-4CC3-95D5-545D28539DF6}" srcOrd="2" destOrd="0" presId="urn:microsoft.com/office/officeart/2005/8/layout/hProcess9"/>
    <dgm:cxn modelId="{B08A791D-19D8-4E6F-82F3-37E0147E8482}" type="presParOf" srcId="{6C14D472-96EE-48D4-B402-4C4AD60DCFF0}" destId="{BB1B17FA-85AD-4014-995B-E4C2EDBB684C}" srcOrd="3" destOrd="0" presId="urn:microsoft.com/office/officeart/2005/8/layout/hProcess9"/>
    <dgm:cxn modelId="{1223BA47-5B73-4C17-9A8A-239C0A484CFA}" type="presParOf" srcId="{6C14D472-96EE-48D4-B402-4C4AD60DCFF0}" destId="{3FFAFDDA-3B1C-4F88-B965-08E17BD5B1B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DFD6B1-D500-4643-B05F-647BDDDA2D19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CE4FE69-C3D3-4444-BF5C-81318EECE5E7}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Скорректированы личностные, </a:t>
          </a:r>
          <a:r>
            <a:rPr lang="ru-RU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метапредметные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 предметные результаты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62AB1D-57F1-4FAF-B7C8-B1E74999C625}" type="parTrans" cxnId="{E9B1E66A-2191-4C2D-AB2D-029BC0A2E16F}">
      <dgm:prSet/>
      <dgm:spPr/>
      <dgm:t>
        <a:bodyPr/>
        <a:lstStyle/>
        <a:p>
          <a:endParaRPr lang="ru-RU"/>
        </a:p>
      </dgm:t>
    </dgm:pt>
    <dgm:pt modelId="{C3638049-95D1-4F80-B4F5-81D07FBEC6AE}" type="sibTrans" cxnId="{E9B1E66A-2191-4C2D-AB2D-029BC0A2E16F}">
      <dgm:prSet/>
      <dgm:spPr/>
      <dgm:t>
        <a:bodyPr/>
        <a:lstStyle/>
        <a:p>
          <a:endParaRPr lang="ru-RU"/>
        </a:p>
      </dgm:t>
    </dgm:pt>
    <dgm:pt modelId="{AA79A141-E001-4E4B-A193-07081ABF9741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Введено условие, что требования к результатам освоения ООП для детей с ОВЗ определяют в примерных  АООП</a:t>
          </a:r>
          <a:endParaRPr lang="ru-RU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7EBC7D-E2D4-4063-B11C-5D04B318C730}" type="parTrans" cxnId="{D1FCA192-64CE-46CE-9041-E2DED291418A}">
      <dgm:prSet/>
      <dgm:spPr/>
      <dgm:t>
        <a:bodyPr/>
        <a:lstStyle/>
        <a:p>
          <a:endParaRPr lang="ru-RU"/>
        </a:p>
      </dgm:t>
    </dgm:pt>
    <dgm:pt modelId="{3B67AAB4-F6F8-489B-BCF3-82476A37C015}" type="sibTrans" cxnId="{D1FCA192-64CE-46CE-9041-E2DED291418A}">
      <dgm:prSet/>
      <dgm:spPr/>
      <dgm:t>
        <a:bodyPr/>
        <a:lstStyle/>
        <a:p>
          <a:endParaRPr lang="ru-RU"/>
        </a:p>
      </dgm:t>
    </dgm:pt>
    <dgm:pt modelId="{9C889F74-58B6-46B4-8B98-E3A0242CF3AE}">
      <dgm:prSet custT="1"/>
      <dgm:spPr/>
      <dgm:t>
        <a:bodyPr/>
        <a:lstStyle/>
        <a:p>
          <a:pPr algn="just"/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Перечислены требования к  </a:t>
          </a:r>
          <a:r>
            <a:rPr lang="ru-RU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метапредметным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результатам  </a:t>
          </a:r>
          <a:r>
            <a: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группам универсальных учебных действий</a:t>
          </a:r>
          <a:endParaRPr lang="ru-RU" sz="2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19DF11-CA5E-4BDA-B320-8136E22E658B}" type="parTrans" cxnId="{1932CF24-9FEC-4377-A375-F8ECDFBA40C8}">
      <dgm:prSet/>
      <dgm:spPr/>
      <dgm:t>
        <a:bodyPr/>
        <a:lstStyle/>
        <a:p>
          <a:endParaRPr lang="ru-RU"/>
        </a:p>
      </dgm:t>
    </dgm:pt>
    <dgm:pt modelId="{1902F256-7CD1-447F-ADDF-10B6D1A30200}" type="sibTrans" cxnId="{1932CF24-9FEC-4377-A375-F8ECDFBA40C8}">
      <dgm:prSet/>
      <dgm:spPr/>
      <dgm:t>
        <a:bodyPr/>
        <a:lstStyle/>
        <a:p>
          <a:endParaRPr lang="ru-RU"/>
        </a:p>
      </dgm:t>
    </dgm:pt>
    <dgm:pt modelId="{A6C165E5-BE4C-4D69-BAA8-0805809C0D70}">
      <dgm:prSet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Требования к предметным результатам изложены конкретно - по подобию обновленных ФГОС НОО и ФГОС ООО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3DA400-F57B-497D-998A-64E5B154388B}" type="parTrans" cxnId="{B276AA1A-5D65-4A53-A79E-EA8F50FB73B5}">
      <dgm:prSet/>
      <dgm:spPr/>
      <dgm:t>
        <a:bodyPr/>
        <a:lstStyle/>
        <a:p>
          <a:endParaRPr lang="ru-RU"/>
        </a:p>
      </dgm:t>
    </dgm:pt>
    <dgm:pt modelId="{A2B994ED-59CD-4338-84C5-A2F421367AD1}" type="sibTrans" cxnId="{B276AA1A-5D65-4A53-A79E-EA8F50FB73B5}">
      <dgm:prSet/>
      <dgm:spPr/>
      <dgm:t>
        <a:bodyPr/>
        <a:lstStyle/>
        <a:p>
          <a:endParaRPr lang="ru-RU"/>
        </a:p>
      </dgm:t>
    </dgm:pt>
    <dgm:pt modelId="{AD06350D-BD1C-4C8F-AF64-D6A34E5B15AA}">
      <dgm:prSet custT="1"/>
      <dgm:spPr/>
      <dgm:t>
        <a:bodyPr/>
        <a:lstStyle/>
        <a:p>
          <a:pPr algn="just"/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Выделены личностные результаты по направлениям воспитания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3D4AFD-FB9B-4226-A719-CA90CE81A959}" type="parTrans" cxnId="{D1BF55D3-1D6F-48AF-89C8-AD978D22A2C9}">
      <dgm:prSet/>
      <dgm:spPr/>
      <dgm:t>
        <a:bodyPr/>
        <a:lstStyle/>
        <a:p>
          <a:endParaRPr lang="ru-RU"/>
        </a:p>
      </dgm:t>
    </dgm:pt>
    <dgm:pt modelId="{D241F4C9-50CC-4F46-BA6F-828FC7D1FDCD}" type="sibTrans" cxnId="{D1BF55D3-1D6F-48AF-89C8-AD978D22A2C9}">
      <dgm:prSet/>
      <dgm:spPr/>
      <dgm:t>
        <a:bodyPr/>
        <a:lstStyle/>
        <a:p>
          <a:endParaRPr lang="ru-RU"/>
        </a:p>
      </dgm:t>
    </dgm:pt>
    <dgm:pt modelId="{2B268460-E185-4116-B894-289669DA019A}" type="pres">
      <dgm:prSet presAssocID="{63DFD6B1-D500-4643-B05F-647BDDDA2D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EF1C2D-D4FB-4DF3-9EC8-BBF075F017A3}" type="pres">
      <dgm:prSet presAssocID="{2CE4FE69-C3D3-4444-BF5C-81318EECE5E7}" presName="parentLin" presStyleCnt="0"/>
      <dgm:spPr/>
    </dgm:pt>
    <dgm:pt modelId="{63210528-C154-4F24-A8F3-B392AF2FBF3C}" type="pres">
      <dgm:prSet presAssocID="{2CE4FE69-C3D3-4444-BF5C-81318EECE5E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DA0700D-7FFE-4EB9-BD4F-5426DA2D70E3}" type="pres">
      <dgm:prSet presAssocID="{2CE4FE69-C3D3-4444-BF5C-81318EECE5E7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BE911-CD05-452E-8007-68824F6BC24C}" type="pres">
      <dgm:prSet presAssocID="{2CE4FE69-C3D3-4444-BF5C-81318EECE5E7}" presName="negativeSpace" presStyleCnt="0"/>
      <dgm:spPr/>
    </dgm:pt>
    <dgm:pt modelId="{9101B9A9-BDE3-46ED-A8C3-77BB7B9D9FB0}" type="pres">
      <dgm:prSet presAssocID="{2CE4FE69-C3D3-4444-BF5C-81318EECE5E7}" presName="childText" presStyleLbl="conFgAcc1" presStyleIdx="0" presStyleCnt="5">
        <dgm:presLayoutVars>
          <dgm:bulletEnabled val="1"/>
        </dgm:presLayoutVars>
      </dgm:prSet>
      <dgm:spPr/>
    </dgm:pt>
    <dgm:pt modelId="{F2B8F628-90E9-4A2D-A61D-05D1B4091E4E}" type="pres">
      <dgm:prSet presAssocID="{C3638049-95D1-4F80-B4F5-81D07FBEC6AE}" presName="spaceBetweenRectangles" presStyleCnt="0"/>
      <dgm:spPr/>
    </dgm:pt>
    <dgm:pt modelId="{FA631FEC-E29B-4256-B52C-2CFCC4D6F864}" type="pres">
      <dgm:prSet presAssocID="{AA79A141-E001-4E4B-A193-07081ABF9741}" presName="parentLin" presStyleCnt="0"/>
      <dgm:spPr/>
    </dgm:pt>
    <dgm:pt modelId="{89513C7A-5709-481C-A67C-769537D6879A}" type="pres">
      <dgm:prSet presAssocID="{AA79A141-E001-4E4B-A193-07081ABF974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E3EC854-2BCC-4407-B1DD-597A72C131FF}" type="pres">
      <dgm:prSet presAssocID="{AA79A141-E001-4E4B-A193-07081ABF9741}" presName="parentText" presStyleLbl="node1" presStyleIdx="1" presStyleCnt="5" custScaleX="142857" custScaleY="175481" custLinFactNeighborX="865" custLinFactNeighborY="-13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D8C13-A539-42E8-8682-FA2E58370BEB}" type="pres">
      <dgm:prSet presAssocID="{AA79A141-E001-4E4B-A193-07081ABF9741}" presName="negativeSpace" presStyleCnt="0"/>
      <dgm:spPr/>
    </dgm:pt>
    <dgm:pt modelId="{435F3B69-1BB0-4E47-AF3A-6472A770F02F}" type="pres">
      <dgm:prSet presAssocID="{AA79A141-E001-4E4B-A193-07081ABF9741}" presName="childText" presStyleLbl="conFgAcc1" presStyleIdx="1" presStyleCnt="5">
        <dgm:presLayoutVars>
          <dgm:bulletEnabled val="1"/>
        </dgm:presLayoutVars>
      </dgm:prSet>
      <dgm:spPr/>
    </dgm:pt>
    <dgm:pt modelId="{9D307B99-69A4-4221-B333-39FA49D01C65}" type="pres">
      <dgm:prSet presAssocID="{3B67AAB4-F6F8-489B-BCF3-82476A37C015}" presName="spaceBetweenRectangles" presStyleCnt="0"/>
      <dgm:spPr/>
    </dgm:pt>
    <dgm:pt modelId="{BFCC500D-7141-4EC0-BB35-66120DB65074}" type="pres">
      <dgm:prSet presAssocID="{AD06350D-BD1C-4C8F-AF64-D6A34E5B15AA}" presName="parentLin" presStyleCnt="0"/>
      <dgm:spPr/>
    </dgm:pt>
    <dgm:pt modelId="{E097DC08-EBA8-46D4-9B9D-851D68643C8F}" type="pres">
      <dgm:prSet presAssocID="{AD06350D-BD1C-4C8F-AF64-D6A34E5B15AA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24E0E8D0-58E4-4030-9BD0-532E1E06CB2E}" type="pres">
      <dgm:prSet presAssocID="{AD06350D-BD1C-4C8F-AF64-D6A34E5B15AA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8579E-97E5-4494-ABD4-A48367F2B2A5}" type="pres">
      <dgm:prSet presAssocID="{AD06350D-BD1C-4C8F-AF64-D6A34E5B15AA}" presName="negativeSpace" presStyleCnt="0"/>
      <dgm:spPr/>
    </dgm:pt>
    <dgm:pt modelId="{404E5F4B-B586-42D3-9B84-7F993A9072CB}" type="pres">
      <dgm:prSet presAssocID="{AD06350D-BD1C-4C8F-AF64-D6A34E5B15AA}" presName="childText" presStyleLbl="conFgAcc1" presStyleIdx="2" presStyleCnt="5">
        <dgm:presLayoutVars>
          <dgm:bulletEnabled val="1"/>
        </dgm:presLayoutVars>
      </dgm:prSet>
      <dgm:spPr/>
    </dgm:pt>
    <dgm:pt modelId="{D10B011E-E329-4F8F-A044-D74803B273CC}" type="pres">
      <dgm:prSet presAssocID="{D241F4C9-50CC-4F46-BA6F-828FC7D1FDCD}" presName="spaceBetweenRectangles" presStyleCnt="0"/>
      <dgm:spPr/>
    </dgm:pt>
    <dgm:pt modelId="{0F856977-0FAB-43DB-8210-D740084A94BD}" type="pres">
      <dgm:prSet presAssocID="{9C889F74-58B6-46B4-8B98-E3A0242CF3AE}" presName="parentLin" presStyleCnt="0"/>
      <dgm:spPr/>
    </dgm:pt>
    <dgm:pt modelId="{F92421D4-1905-43A7-8F81-30D93FBDB9B4}" type="pres">
      <dgm:prSet presAssocID="{9C889F74-58B6-46B4-8B98-E3A0242CF3A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A400725-58BD-48ED-A0EB-CEDDAEB61B38}" type="pres">
      <dgm:prSet presAssocID="{9C889F74-58B6-46B4-8B98-E3A0242CF3AE}" presName="parentText" presStyleLbl="node1" presStyleIdx="3" presStyleCnt="5" custScaleX="142857" custScaleY="1634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B0942-BE20-4DD8-A721-5C5F6651F06E}" type="pres">
      <dgm:prSet presAssocID="{9C889F74-58B6-46B4-8B98-E3A0242CF3AE}" presName="negativeSpace" presStyleCnt="0"/>
      <dgm:spPr/>
    </dgm:pt>
    <dgm:pt modelId="{02D7C5A5-7FE1-419A-86B2-B0B1BA0E9552}" type="pres">
      <dgm:prSet presAssocID="{9C889F74-58B6-46B4-8B98-E3A0242CF3AE}" presName="childText" presStyleLbl="conFgAcc1" presStyleIdx="3" presStyleCnt="5">
        <dgm:presLayoutVars>
          <dgm:bulletEnabled val="1"/>
        </dgm:presLayoutVars>
      </dgm:prSet>
      <dgm:spPr/>
    </dgm:pt>
    <dgm:pt modelId="{7D58D858-10D3-452A-A6A5-4A02FCBEEDCB}" type="pres">
      <dgm:prSet presAssocID="{1902F256-7CD1-447F-ADDF-10B6D1A30200}" presName="spaceBetweenRectangles" presStyleCnt="0"/>
      <dgm:spPr/>
    </dgm:pt>
    <dgm:pt modelId="{180F9A8E-AE58-4A72-9DDB-E34D9C786374}" type="pres">
      <dgm:prSet presAssocID="{A6C165E5-BE4C-4D69-BAA8-0805809C0D70}" presName="parentLin" presStyleCnt="0"/>
      <dgm:spPr/>
    </dgm:pt>
    <dgm:pt modelId="{EC261431-D537-463E-9C7E-31D1F39F4634}" type="pres">
      <dgm:prSet presAssocID="{A6C165E5-BE4C-4D69-BAA8-0805809C0D7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34C42B13-5A9F-4267-B109-CE4A9D1F4451}" type="pres">
      <dgm:prSet presAssocID="{A6C165E5-BE4C-4D69-BAA8-0805809C0D70}" presName="parentText" presStyleLbl="node1" presStyleIdx="4" presStyleCnt="5" custScaleX="142857" custScaleY="180457" custLinFactNeighborX="-11716" custLinFactNeighborY="-103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A483C-7FC1-4FA2-9B85-BA216DDD7041}" type="pres">
      <dgm:prSet presAssocID="{A6C165E5-BE4C-4D69-BAA8-0805809C0D70}" presName="negativeSpace" presStyleCnt="0"/>
      <dgm:spPr/>
    </dgm:pt>
    <dgm:pt modelId="{E08C7BA4-DF78-42C2-AF65-BD5CA9D7E204}" type="pres">
      <dgm:prSet presAssocID="{A6C165E5-BE4C-4D69-BAA8-0805809C0D7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68BE394-5456-4AD9-9A6E-A3829AD87E15}" type="presOf" srcId="{2CE4FE69-C3D3-4444-BF5C-81318EECE5E7}" destId="{1DA0700D-7FFE-4EB9-BD4F-5426DA2D70E3}" srcOrd="1" destOrd="0" presId="urn:microsoft.com/office/officeart/2005/8/layout/list1"/>
    <dgm:cxn modelId="{AEBBA094-ACD4-464C-845F-08B9A6DE71E9}" type="presOf" srcId="{A6C165E5-BE4C-4D69-BAA8-0805809C0D70}" destId="{34C42B13-5A9F-4267-B109-CE4A9D1F4451}" srcOrd="1" destOrd="0" presId="urn:microsoft.com/office/officeart/2005/8/layout/list1"/>
    <dgm:cxn modelId="{B4581666-6A16-4C4C-A26E-23EE2B3E00AD}" type="presOf" srcId="{9C889F74-58B6-46B4-8B98-E3A0242CF3AE}" destId="{F92421D4-1905-43A7-8F81-30D93FBDB9B4}" srcOrd="0" destOrd="0" presId="urn:microsoft.com/office/officeart/2005/8/layout/list1"/>
    <dgm:cxn modelId="{4ACAE7FB-0392-46F3-888F-5ED813C2CC11}" type="presOf" srcId="{63DFD6B1-D500-4643-B05F-647BDDDA2D19}" destId="{2B268460-E185-4116-B894-289669DA019A}" srcOrd="0" destOrd="0" presId="urn:microsoft.com/office/officeart/2005/8/layout/list1"/>
    <dgm:cxn modelId="{7B0E99FD-F2BF-4C37-99AD-658CF560BBC1}" type="presOf" srcId="{AD06350D-BD1C-4C8F-AF64-D6A34E5B15AA}" destId="{24E0E8D0-58E4-4030-9BD0-532E1E06CB2E}" srcOrd="1" destOrd="0" presId="urn:microsoft.com/office/officeart/2005/8/layout/list1"/>
    <dgm:cxn modelId="{1932CF24-9FEC-4377-A375-F8ECDFBA40C8}" srcId="{63DFD6B1-D500-4643-B05F-647BDDDA2D19}" destId="{9C889F74-58B6-46B4-8B98-E3A0242CF3AE}" srcOrd="3" destOrd="0" parTransId="{6A19DF11-CA5E-4BDA-B320-8136E22E658B}" sibTransId="{1902F256-7CD1-447F-ADDF-10B6D1A30200}"/>
    <dgm:cxn modelId="{1BEE086B-E6CE-4B05-939B-00E73F8C09D6}" type="presOf" srcId="{AA79A141-E001-4E4B-A193-07081ABF9741}" destId="{89513C7A-5709-481C-A67C-769537D6879A}" srcOrd="0" destOrd="0" presId="urn:microsoft.com/office/officeart/2005/8/layout/list1"/>
    <dgm:cxn modelId="{8EEE16F1-297B-4D72-9D95-380D58573CE5}" type="presOf" srcId="{2CE4FE69-C3D3-4444-BF5C-81318EECE5E7}" destId="{63210528-C154-4F24-A8F3-B392AF2FBF3C}" srcOrd="0" destOrd="0" presId="urn:microsoft.com/office/officeart/2005/8/layout/list1"/>
    <dgm:cxn modelId="{5CED0373-ED27-4A1D-AD07-53CABB2AA9D0}" type="presOf" srcId="{AD06350D-BD1C-4C8F-AF64-D6A34E5B15AA}" destId="{E097DC08-EBA8-46D4-9B9D-851D68643C8F}" srcOrd="0" destOrd="0" presId="urn:microsoft.com/office/officeart/2005/8/layout/list1"/>
    <dgm:cxn modelId="{D1FCA192-64CE-46CE-9041-E2DED291418A}" srcId="{63DFD6B1-D500-4643-B05F-647BDDDA2D19}" destId="{AA79A141-E001-4E4B-A193-07081ABF9741}" srcOrd="1" destOrd="0" parTransId="{FC7EBC7D-E2D4-4063-B11C-5D04B318C730}" sibTransId="{3B67AAB4-F6F8-489B-BCF3-82476A37C015}"/>
    <dgm:cxn modelId="{B276AA1A-5D65-4A53-A79E-EA8F50FB73B5}" srcId="{63DFD6B1-D500-4643-B05F-647BDDDA2D19}" destId="{A6C165E5-BE4C-4D69-BAA8-0805809C0D70}" srcOrd="4" destOrd="0" parTransId="{493DA400-F57B-497D-998A-64E5B154388B}" sibTransId="{A2B994ED-59CD-4338-84C5-A2F421367AD1}"/>
    <dgm:cxn modelId="{4DF63038-6C93-4E6E-9116-4016694632A0}" type="presOf" srcId="{A6C165E5-BE4C-4D69-BAA8-0805809C0D70}" destId="{EC261431-D537-463E-9C7E-31D1F39F4634}" srcOrd="0" destOrd="0" presId="urn:microsoft.com/office/officeart/2005/8/layout/list1"/>
    <dgm:cxn modelId="{0576FF6B-F4FA-4CC3-B520-200A0240D350}" type="presOf" srcId="{AA79A141-E001-4E4B-A193-07081ABF9741}" destId="{6E3EC854-2BCC-4407-B1DD-597A72C131FF}" srcOrd="1" destOrd="0" presId="urn:microsoft.com/office/officeart/2005/8/layout/list1"/>
    <dgm:cxn modelId="{B1919E41-546E-4643-9F67-BCC4F001405B}" type="presOf" srcId="{9C889F74-58B6-46B4-8B98-E3A0242CF3AE}" destId="{8A400725-58BD-48ED-A0EB-CEDDAEB61B38}" srcOrd="1" destOrd="0" presId="urn:microsoft.com/office/officeart/2005/8/layout/list1"/>
    <dgm:cxn modelId="{D1BF55D3-1D6F-48AF-89C8-AD978D22A2C9}" srcId="{63DFD6B1-D500-4643-B05F-647BDDDA2D19}" destId="{AD06350D-BD1C-4C8F-AF64-D6A34E5B15AA}" srcOrd="2" destOrd="0" parTransId="{D83D4AFD-FB9B-4226-A719-CA90CE81A959}" sibTransId="{D241F4C9-50CC-4F46-BA6F-828FC7D1FDCD}"/>
    <dgm:cxn modelId="{E9B1E66A-2191-4C2D-AB2D-029BC0A2E16F}" srcId="{63DFD6B1-D500-4643-B05F-647BDDDA2D19}" destId="{2CE4FE69-C3D3-4444-BF5C-81318EECE5E7}" srcOrd="0" destOrd="0" parTransId="{7362AB1D-57F1-4FAF-B7C8-B1E74999C625}" sibTransId="{C3638049-95D1-4F80-B4F5-81D07FBEC6AE}"/>
    <dgm:cxn modelId="{AF802950-99E3-499E-8949-A2F797396D56}" type="presParOf" srcId="{2B268460-E185-4116-B894-289669DA019A}" destId="{37EF1C2D-D4FB-4DF3-9EC8-BBF075F017A3}" srcOrd="0" destOrd="0" presId="urn:microsoft.com/office/officeart/2005/8/layout/list1"/>
    <dgm:cxn modelId="{EDC5C57F-92DA-4884-AE42-46CCD69914E1}" type="presParOf" srcId="{37EF1C2D-D4FB-4DF3-9EC8-BBF075F017A3}" destId="{63210528-C154-4F24-A8F3-B392AF2FBF3C}" srcOrd="0" destOrd="0" presId="urn:microsoft.com/office/officeart/2005/8/layout/list1"/>
    <dgm:cxn modelId="{F349FDBC-1CC9-4DB9-B1DB-65F0DE062E10}" type="presParOf" srcId="{37EF1C2D-D4FB-4DF3-9EC8-BBF075F017A3}" destId="{1DA0700D-7FFE-4EB9-BD4F-5426DA2D70E3}" srcOrd="1" destOrd="0" presId="urn:microsoft.com/office/officeart/2005/8/layout/list1"/>
    <dgm:cxn modelId="{C967FEF6-4CFC-4167-B5C0-E4F575D6EC4B}" type="presParOf" srcId="{2B268460-E185-4116-B894-289669DA019A}" destId="{24ABE911-CD05-452E-8007-68824F6BC24C}" srcOrd="1" destOrd="0" presId="urn:microsoft.com/office/officeart/2005/8/layout/list1"/>
    <dgm:cxn modelId="{5DA9ACCB-B141-44DC-BF92-F1D399C3EB2D}" type="presParOf" srcId="{2B268460-E185-4116-B894-289669DA019A}" destId="{9101B9A9-BDE3-46ED-A8C3-77BB7B9D9FB0}" srcOrd="2" destOrd="0" presId="urn:microsoft.com/office/officeart/2005/8/layout/list1"/>
    <dgm:cxn modelId="{0796BFB6-2B43-4E88-ADD6-ADE03054BA23}" type="presParOf" srcId="{2B268460-E185-4116-B894-289669DA019A}" destId="{F2B8F628-90E9-4A2D-A61D-05D1B4091E4E}" srcOrd="3" destOrd="0" presId="urn:microsoft.com/office/officeart/2005/8/layout/list1"/>
    <dgm:cxn modelId="{1E2BF77E-6769-4246-B889-0255C8F7FE2F}" type="presParOf" srcId="{2B268460-E185-4116-B894-289669DA019A}" destId="{FA631FEC-E29B-4256-B52C-2CFCC4D6F864}" srcOrd="4" destOrd="0" presId="urn:microsoft.com/office/officeart/2005/8/layout/list1"/>
    <dgm:cxn modelId="{11D2071D-59E0-46E6-93EB-9C72E83ED241}" type="presParOf" srcId="{FA631FEC-E29B-4256-B52C-2CFCC4D6F864}" destId="{89513C7A-5709-481C-A67C-769537D6879A}" srcOrd="0" destOrd="0" presId="urn:microsoft.com/office/officeart/2005/8/layout/list1"/>
    <dgm:cxn modelId="{89E19453-575E-4530-BE93-256F6D1421D7}" type="presParOf" srcId="{FA631FEC-E29B-4256-B52C-2CFCC4D6F864}" destId="{6E3EC854-2BCC-4407-B1DD-597A72C131FF}" srcOrd="1" destOrd="0" presId="urn:microsoft.com/office/officeart/2005/8/layout/list1"/>
    <dgm:cxn modelId="{35463198-ECDA-4A70-B0E6-C14F453461AB}" type="presParOf" srcId="{2B268460-E185-4116-B894-289669DA019A}" destId="{D4DD8C13-A539-42E8-8682-FA2E58370BEB}" srcOrd="5" destOrd="0" presId="urn:microsoft.com/office/officeart/2005/8/layout/list1"/>
    <dgm:cxn modelId="{BDA3066D-3894-4557-BAFC-2CE675A028EA}" type="presParOf" srcId="{2B268460-E185-4116-B894-289669DA019A}" destId="{435F3B69-1BB0-4E47-AF3A-6472A770F02F}" srcOrd="6" destOrd="0" presId="urn:microsoft.com/office/officeart/2005/8/layout/list1"/>
    <dgm:cxn modelId="{B1AD705E-B87F-463E-9F03-8E5161EBEBCC}" type="presParOf" srcId="{2B268460-E185-4116-B894-289669DA019A}" destId="{9D307B99-69A4-4221-B333-39FA49D01C65}" srcOrd="7" destOrd="0" presId="urn:microsoft.com/office/officeart/2005/8/layout/list1"/>
    <dgm:cxn modelId="{78C09311-4482-4499-B4D0-02155E3A22CF}" type="presParOf" srcId="{2B268460-E185-4116-B894-289669DA019A}" destId="{BFCC500D-7141-4EC0-BB35-66120DB65074}" srcOrd="8" destOrd="0" presId="urn:microsoft.com/office/officeart/2005/8/layout/list1"/>
    <dgm:cxn modelId="{AA48D22D-84FD-469F-8251-6EE171E6B0D7}" type="presParOf" srcId="{BFCC500D-7141-4EC0-BB35-66120DB65074}" destId="{E097DC08-EBA8-46D4-9B9D-851D68643C8F}" srcOrd="0" destOrd="0" presId="urn:microsoft.com/office/officeart/2005/8/layout/list1"/>
    <dgm:cxn modelId="{1EE684A1-116C-49D7-B291-728F719CDADA}" type="presParOf" srcId="{BFCC500D-7141-4EC0-BB35-66120DB65074}" destId="{24E0E8D0-58E4-4030-9BD0-532E1E06CB2E}" srcOrd="1" destOrd="0" presId="urn:microsoft.com/office/officeart/2005/8/layout/list1"/>
    <dgm:cxn modelId="{F02F036A-A75A-46F5-9B3E-8A7E6859A7F4}" type="presParOf" srcId="{2B268460-E185-4116-B894-289669DA019A}" destId="{6E48579E-97E5-4494-ABD4-A48367F2B2A5}" srcOrd="9" destOrd="0" presId="urn:microsoft.com/office/officeart/2005/8/layout/list1"/>
    <dgm:cxn modelId="{C5FC3AE0-6391-4A55-A11C-2C9B24E7FC43}" type="presParOf" srcId="{2B268460-E185-4116-B894-289669DA019A}" destId="{404E5F4B-B586-42D3-9B84-7F993A9072CB}" srcOrd="10" destOrd="0" presId="urn:microsoft.com/office/officeart/2005/8/layout/list1"/>
    <dgm:cxn modelId="{55AA75C8-9333-4D85-BF82-4282021C9D68}" type="presParOf" srcId="{2B268460-E185-4116-B894-289669DA019A}" destId="{D10B011E-E329-4F8F-A044-D74803B273CC}" srcOrd="11" destOrd="0" presId="urn:microsoft.com/office/officeart/2005/8/layout/list1"/>
    <dgm:cxn modelId="{3A7923F4-1F93-4D6D-955C-3A495AE8FD26}" type="presParOf" srcId="{2B268460-E185-4116-B894-289669DA019A}" destId="{0F856977-0FAB-43DB-8210-D740084A94BD}" srcOrd="12" destOrd="0" presId="urn:microsoft.com/office/officeart/2005/8/layout/list1"/>
    <dgm:cxn modelId="{EC76D460-C85E-4822-BECC-A4CB7562B5C2}" type="presParOf" srcId="{0F856977-0FAB-43DB-8210-D740084A94BD}" destId="{F92421D4-1905-43A7-8F81-30D93FBDB9B4}" srcOrd="0" destOrd="0" presId="urn:microsoft.com/office/officeart/2005/8/layout/list1"/>
    <dgm:cxn modelId="{5603661B-95EF-4281-B0DA-967BD9302D35}" type="presParOf" srcId="{0F856977-0FAB-43DB-8210-D740084A94BD}" destId="{8A400725-58BD-48ED-A0EB-CEDDAEB61B38}" srcOrd="1" destOrd="0" presId="urn:microsoft.com/office/officeart/2005/8/layout/list1"/>
    <dgm:cxn modelId="{E19B3F9C-BE9A-4B4C-9B72-801EC893E1A8}" type="presParOf" srcId="{2B268460-E185-4116-B894-289669DA019A}" destId="{071B0942-BE20-4DD8-A721-5C5F6651F06E}" srcOrd="13" destOrd="0" presId="urn:microsoft.com/office/officeart/2005/8/layout/list1"/>
    <dgm:cxn modelId="{3900C8EF-8932-4729-9465-541234B3394A}" type="presParOf" srcId="{2B268460-E185-4116-B894-289669DA019A}" destId="{02D7C5A5-7FE1-419A-86B2-B0B1BA0E9552}" srcOrd="14" destOrd="0" presId="urn:microsoft.com/office/officeart/2005/8/layout/list1"/>
    <dgm:cxn modelId="{1C121243-8EB0-44E6-BD46-792259FE10AC}" type="presParOf" srcId="{2B268460-E185-4116-B894-289669DA019A}" destId="{7D58D858-10D3-452A-A6A5-4A02FCBEEDCB}" srcOrd="15" destOrd="0" presId="urn:microsoft.com/office/officeart/2005/8/layout/list1"/>
    <dgm:cxn modelId="{2AB9F896-9CDC-4623-9CE1-6F61C0B928D1}" type="presParOf" srcId="{2B268460-E185-4116-B894-289669DA019A}" destId="{180F9A8E-AE58-4A72-9DDB-E34D9C786374}" srcOrd="16" destOrd="0" presId="urn:microsoft.com/office/officeart/2005/8/layout/list1"/>
    <dgm:cxn modelId="{EC80C9D4-E973-4291-889F-23F0BDA39662}" type="presParOf" srcId="{180F9A8E-AE58-4A72-9DDB-E34D9C786374}" destId="{EC261431-D537-463E-9C7E-31D1F39F4634}" srcOrd="0" destOrd="0" presId="urn:microsoft.com/office/officeart/2005/8/layout/list1"/>
    <dgm:cxn modelId="{F7D6CBE2-165F-4909-B6BF-5DB736FFC8AD}" type="presParOf" srcId="{180F9A8E-AE58-4A72-9DDB-E34D9C786374}" destId="{34C42B13-5A9F-4267-B109-CE4A9D1F4451}" srcOrd="1" destOrd="0" presId="urn:microsoft.com/office/officeart/2005/8/layout/list1"/>
    <dgm:cxn modelId="{45F9A9A9-D55E-4678-94D8-73649D49C2AC}" type="presParOf" srcId="{2B268460-E185-4116-B894-289669DA019A}" destId="{80AA483C-7FC1-4FA2-9B85-BA216DDD7041}" srcOrd="17" destOrd="0" presId="urn:microsoft.com/office/officeart/2005/8/layout/list1"/>
    <dgm:cxn modelId="{731913ED-D926-42B6-A96A-C78F36A78069}" type="presParOf" srcId="{2B268460-E185-4116-B894-289669DA019A}" destId="{E08C7BA4-DF78-42C2-AF65-BD5CA9D7E20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A1095C-DF1F-4BDF-A6C4-39880A8E093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27AF06-6C3A-4AD8-A78C-CDA49C9F2B7E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Целевой раздел</a:t>
          </a:r>
          <a:endParaRPr lang="ru-RU" sz="2000" b="1" u="sng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E70079-CCDF-4274-B835-414224BCE64D}" type="parTrans" cxnId="{B508050F-9074-4C7C-AE27-249B658E3CEB}">
      <dgm:prSet/>
      <dgm:spPr/>
      <dgm:t>
        <a:bodyPr/>
        <a:lstStyle/>
        <a:p>
          <a:endParaRPr lang="ru-RU"/>
        </a:p>
      </dgm:t>
    </dgm:pt>
    <dgm:pt modelId="{EAEA9E23-9E38-4D52-A9BE-254D292E49BD}" type="sibTrans" cxnId="{B508050F-9074-4C7C-AE27-249B658E3CEB}">
      <dgm:prSet/>
      <dgm:spPr/>
      <dgm:t>
        <a:bodyPr/>
        <a:lstStyle/>
        <a:p>
          <a:endParaRPr lang="ru-RU"/>
        </a:p>
      </dgm:t>
    </dgm:pt>
    <dgm:pt modelId="{C7C486DB-A691-4F63-8480-74BB23FED607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пояснительная записка;</a:t>
          </a:r>
          <a:endParaRPr lang="ru-RU" sz="1600" dirty="0"/>
        </a:p>
      </dgm:t>
    </dgm:pt>
    <dgm:pt modelId="{F45B4011-263A-4D98-A519-2BCD72616010}" type="parTrans" cxnId="{63CD1C9D-B08B-4830-9188-A9D2486E302D}">
      <dgm:prSet/>
      <dgm:spPr/>
      <dgm:t>
        <a:bodyPr/>
        <a:lstStyle/>
        <a:p>
          <a:endParaRPr lang="ru-RU"/>
        </a:p>
      </dgm:t>
    </dgm:pt>
    <dgm:pt modelId="{5589C25B-0959-4312-AFD2-94C3CCFDAB82}" type="sibTrans" cxnId="{63CD1C9D-B08B-4830-9188-A9D2486E302D}">
      <dgm:prSet/>
      <dgm:spPr/>
      <dgm:t>
        <a:bodyPr/>
        <a:lstStyle/>
        <a:p>
          <a:endParaRPr lang="ru-RU"/>
        </a:p>
      </dgm:t>
    </dgm:pt>
    <dgm:pt modelId="{3987D2A8-6002-4889-B597-9D31DBF03722}">
      <dgm:prSet phldrT="[Текст]"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Содержательный раздел</a:t>
          </a:r>
          <a:endParaRPr lang="ru-RU" sz="2400" b="1" u="sng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FC68CD-7824-4F7A-B54C-C8F269F80BE8}" type="parTrans" cxnId="{E0065D66-483B-4668-A383-493711C48C46}">
      <dgm:prSet/>
      <dgm:spPr/>
      <dgm:t>
        <a:bodyPr/>
        <a:lstStyle/>
        <a:p>
          <a:endParaRPr lang="ru-RU"/>
        </a:p>
      </dgm:t>
    </dgm:pt>
    <dgm:pt modelId="{1DC37091-562A-46E5-AA49-DF331C77374C}" type="sibTrans" cxnId="{E0065D66-483B-4668-A383-493711C48C46}">
      <dgm:prSet/>
      <dgm:spPr/>
      <dgm:t>
        <a:bodyPr/>
        <a:lstStyle/>
        <a:p>
          <a:endParaRPr lang="ru-RU"/>
        </a:p>
      </dgm:t>
    </dgm:pt>
    <dgm:pt modelId="{4F638408-0604-44F9-B7EB-C1B724BBB39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Организационный</a:t>
          </a:r>
        </a:p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раздел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704103-64DE-490B-BC38-701A1BC36288}" type="parTrans" cxnId="{DCDE2502-C659-40AC-B5A2-2A940384C831}">
      <dgm:prSet/>
      <dgm:spPr/>
      <dgm:t>
        <a:bodyPr/>
        <a:lstStyle/>
        <a:p>
          <a:endParaRPr lang="ru-RU"/>
        </a:p>
      </dgm:t>
    </dgm:pt>
    <dgm:pt modelId="{5A82EFC6-B670-46BA-B1CE-F9720F193401}" type="sibTrans" cxnId="{DCDE2502-C659-40AC-B5A2-2A940384C831}">
      <dgm:prSet/>
      <dgm:spPr/>
      <dgm:t>
        <a:bodyPr/>
        <a:lstStyle/>
        <a:p>
          <a:endParaRPr lang="ru-RU"/>
        </a:p>
      </dgm:t>
    </dgm:pt>
    <dgm:pt modelId="{B129136C-ADD1-4350-8A57-CC7A0C08E25C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учебный план;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2D0B18-9649-4709-B734-377FD63D4F79}" type="parTrans" cxnId="{A2675231-9A08-4EDC-AA3A-5A10220678E8}">
      <dgm:prSet/>
      <dgm:spPr/>
      <dgm:t>
        <a:bodyPr/>
        <a:lstStyle/>
        <a:p>
          <a:endParaRPr lang="ru-RU"/>
        </a:p>
      </dgm:t>
    </dgm:pt>
    <dgm:pt modelId="{E316E511-1D6E-48D3-8C5A-16D3C49C669D}" type="sibTrans" cxnId="{A2675231-9A08-4EDC-AA3A-5A10220678E8}">
      <dgm:prSet/>
      <dgm:spPr/>
      <dgm:t>
        <a:bodyPr/>
        <a:lstStyle/>
        <a:p>
          <a:endParaRPr lang="ru-RU"/>
        </a:p>
      </dgm:t>
    </dgm:pt>
    <dgm:pt modelId="{2EB366AF-E23E-4A5E-A49D-3466ABD005D7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планируемые результаты освоения обучающимися ФООП;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69BB5E-B2CB-4444-BB32-C768F17A87F2}" type="parTrans" cxnId="{38FD597A-0DB3-450D-8BDB-FEB5E33580E4}">
      <dgm:prSet/>
      <dgm:spPr/>
      <dgm:t>
        <a:bodyPr/>
        <a:lstStyle/>
        <a:p>
          <a:endParaRPr lang="ru-RU"/>
        </a:p>
      </dgm:t>
    </dgm:pt>
    <dgm:pt modelId="{59417FCB-8CDD-429C-A349-4826A5C4DA61}" type="sibTrans" cxnId="{38FD597A-0DB3-450D-8BDB-FEB5E33580E4}">
      <dgm:prSet/>
      <dgm:spPr/>
      <dgm:t>
        <a:bodyPr/>
        <a:lstStyle/>
        <a:p>
          <a:endParaRPr lang="ru-RU"/>
        </a:p>
      </dgm:t>
    </dgm:pt>
    <dgm:pt modelId="{808E04A5-AA41-4AB0-8B2F-9DC253CB5AC5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система оценки достижения планируемых результатов освоения ФООП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2F1BB7-3D47-46BA-9299-6A2953C7D308}" type="parTrans" cxnId="{EED9D9AC-235A-40E2-A5EB-97761424ED54}">
      <dgm:prSet/>
      <dgm:spPr/>
      <dgm:t>
        <a:bodyPr/>
        <a:lstStyle/>
        <a:p>
          <a:endParaRPr lang="ru-RU"/>
        </a:p>
      </dgm:t>
    </dgm:pt>
    <dgm:pt modelId="{14081FEC-07F8-4B14-B253-C5B189F4CEE4}" type="sibTrans" cxnId="{EED9D9AC-235A-40E2-A5EB-97761424ED54}">
      <dgm:prSet/>
      <dgm:spPr/>
      <dgm:t>
        <a:bodyPr/>
        <a:lstStyle/>
        <a:p>
          <a:endParaRPr lang="ru-RU"/>
        </a:p>
      </dgm:t>
    </dgm:pt>
    <dgm:pt modelId="{C0B155B2-C114-4EB2-8D4B-1A1BB8B59F87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федеральные рабочие программы учебных предметов;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604EEC-E18E-4432-AB3D-20517698BD0A}" type="parTrans" cxnId="{DBC05D9E-E6E2-44E2-A591-9CAFA3296ACF}">
      <dgm:prSet/>
      <dgm:spPr/>
      <dgm:t>
        <a:bodyPr/>
        <a:lstStyle/>
        <a:p>
          <a:endParaRPr lang="ru-RU"/>
        </a:p>
      </dgm:t>
    </dgm:pt>
    <dgm:pt modelId="{D5459359-1E8E-45D0-B515-CF41066DA91F}" type="sibTrans" cxnId="{DBC05D9E-E6E2-44E2-A591-9CAFA3296ACF}">
      <dgm:prSet/>
      <dgm:spPr/>
      <dgm:t>
        <a:bodyPr/>
        <a:lstStyle/>
        <a:p>
          <a:endParaRPr lang="ru-RU"/>
        </a:p>
      </dgm:t>
    </dgm:pt>
    <dgm:pt modelId="{69651FD7-DCA1-4451-B152-F6673E2AF61F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программа формирования универсальных учебных действий у обучающихся;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92256A-F54B-412B-8E1A-1893E1269991}" type="parTrans" cxnId="{FA690966-CA22-4C52-9DFC-69BB63E93F8A}">
      <dgm:prSet/>
      <dgm:spPr/>
      <dgm:t>
        <a:bodyPr/>
        <a:lstStyle/>
        <a:p>
          <a:endParaRPr lang="ru-RU"/>
        </a:p>
      </dgm:t>
    </dgm:pt>
    <dgm:pt modelId="{9A5721F3-1E82-4800-BC1D-06D64C1CFA48}" type="sibTrans" cxnId="{FA690966-CA22-4C52-9DFC-69BB63E93F8A}">
      <dgm:prSet/>
      <dgm:spPr/>
      <dgm:t>
        <a:bodyPr/>
        <a:lstStyle/>
        <a:p>
          <a:endParaRPr lang="ru-RU"/>
        </a:p>
      </dgm:t>
    </dgm:pt>
    <dgm:pt modelId="{BC64B3B1-7348-4337-996E-FCCE11143D85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федеральная рабочая программа воспитания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EE36BB-06CE-46DE-B346-ADEFBD15E343}" type="parTrans" cxnId="{ED9F53CA-0166-4027-9825-BC94309423D4}">
      <dgm:prSet/>
      <dgm:spPr/>
      <dgm:t>
        <a:bodyPr/>
        <a:lstStyle/>
        <a:p>
          <a:endParaRPr lang="ru-RU"/>
        </a:p>
      </dgm:t>
    </dgm:pt>
    <dgm:pt modelId="{6DC8A746-9FD9-472D-A080-DF73572DE421}" type="sibTrans" cxnId="{ED9F53CA-0166-4027-9825-BC94309423D4}">
      <dgm:prSet/>
      <dgm:spPr/>
      <dgm:t>
        <a:bodyPr/>
        <a:lstStyle/>
        <a:p>
          <a:endParaRPr lang="ru-RU"/>
        </a:p>
      </dgm:t>
    </dgm:pt>
    <dgm:pt modelId="{81CE11D7-BDB8-43EC-B6F5-0D0AE9CBA10B}">
      <dgm:prSet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план внеурочной деятельности;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BA8ACC-A4BF-4CAB-94C5-3E3EE1CD3083}" type="parTrans" cxnId="{DC74A11B-D830-473C-AFC0-93E07044D97C}">
      <dgm:prSet/>
      <dgm:spPr/>
      <dgm:t>
        <a:bodyPr/>
        <a:lstStyle/>
        <a:p>
          <a:endParaRPr lang="ru-RU"/>
        </a:p>
      </dgm:t>
    </dgm:pt>
    <dgm:pt modelId="{5503CF06-4AEF-440F-BE92-AEA2600DB8CE}" type="sibTrans" cxnId="{DC74A11B-D830-473C-AFC0-93E07044D97C}">
      <dgm:prSet/>
      <dgm:spPr/>
      <dgm:t>
        <a:bodyPr/>
        <a:lstStyle/>
        <a:p>
          <a:endParaRPr lang="ru-RU"/>
        </a:p>
      </dgm:t>
    </dgm:pt>
    <dgm:pt modelId="{24E2BADD-9197-4241-83AC-4B6F9BEF4FEE}">
      <dgm:prSet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учебный график;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A4E8A4-9FB9-4793-9B74-1BC3B59119D1}" type="parTrans" cxnId="{8F100593-21AA-440D-89AA-BC3BAFEE8335}">
      <dgm:prSet/>
      <dgm:spPr/>
      <dgm:t>
        <a:bodyPr/>
        <a:lstStyle/>
        <a:p>
          <a:endParaRPr lang="ru-RU"/>
        </a:p>
      </dgm:t>
    </dgm:pt>
    <dgm:pt modelId="{A5F371CB-E632-4DF5-BBDC-F0155CA15D47}" type="sibTrans" cxnId="{8F100593-21AA-440D-89AA-BC3BAFEE8335}">
      <dgm:prSet/>
      <dgm:spPr/>
      <dgm:t>
        <a:bodyPr/>
        <a:lstStyle/>
        <a:p>
          <a:endParaRPr lang="ru-RU"/>
        </a:p>
      </dgm:t>
    </dgm:pt>
    <dgm:pt modelId="{2EDF13AE-5D07-431A-B4FE-CAC60206CC43}">
      <dgm:prSet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план воспитательной работы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D2042C-BC20-4158-AE2D-A9672D79AA89}" type="parTrans" cxnId="{229D5A7A-5099-447C-B885-489EA108541A}">
      <dgm:prSet/>
      <dgm:spPr/>
      <dgm:t>
        <a:bodyPr/>
        <a:lstStyle/>
        <a:p>
          <a:endParaRPr lang="ru-RU"/>
        </a:p>
      </dgm:t>
    </dgm:pt>
    <dgm:pt modelId="{92099DA0-C40D-4CA7-88A8-A41FA2908D4F}" type="sibTrans" cxnId="{229D5A7A-5099-447C-B885-489EA108541A}">
      <dgm:prSet/>
      <dgm:spPr/>
      <dgm:t>
        <a:bodyPr/>
        <a:lstStyle/>
        <a:p>
          <a:endParaRPr lang="ru-RU"/>
        </a:p>
      </dgm:t>
    </dgm:pt>
    <dgm:pt modelId="{1E7C0B17-12CD-4571-9FD0-CC81EE102839}" type="pres">
      <dgm:prSet presAssocID="{09A1095C-DF1F-4BDF-A6C4-39880A8E09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593127-FF5A-4A6E-A812-0F306063FC5A}" type="pres">
      <dgm:prSet presAssocID="{2327AF06-6C3A-4AD8-A78C-CDA49C9F2B7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D99A2-F2F8-4105-9297-2AEE18625447}" type="pres">
      <dgm:prSet presAssocID="{EAEA9E23-9E38-4D52-A9BE-254D292E49BD}" presName="sibTrans" presStyleCnt="0"/>
      <dgm:spPr/>
    </dgm:pt>
    <dgm:pt modelId="{24A7A229-5623-4703-BE9F-EEB53F7F8137}" type="pres">
      <dgm:prSet presAssocID="{3987D2A8-6002-4889-B597-9D31DBF03722}" presName="node" presStyleLbl="node1" presStyleIdx="1" presStyleCnt="3" custScaleX="1185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7E72D-2FE3-4A03-AD58-4A7EF4A7798C}" type="pres">
      <dgm:prSet presAssocID="{1DC37091-562A-46E5-AA49-DF331C77374C}" presName="sibTrans" presStyleCnt="0"/>
      <dgm:spPr/>
    </dgm:pt>
    <dgm:pt modelId="{ECF46509-B121-4AB5-BB0F-2B9DD295C331}" type="pres">
      <dgm:prSet presAssocID="{4F638408-0604-44F9-B7EB-C1B724BBB39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9CC619-64A2-46C8-8DF4-0FDA0962EE27}" type="presOf" srcId="{C7C486DB-A691-4F63-8480-74BB23FED607}" destId="{50593127-FF5A-4A6E-A812-0F306063FC5A}" srcOrd="0" destOrd="1" presId="urn:microsoft.com/office/officeart/2005/8/layout/hList6"/>
    <dgm:cxn modelId="{DC74A11B-D830-473C-AFC0-93E07044D97C}" srcId="{4F638408-0604-44F9-B7EB-C1B724BBB39A}" destId="{81CE11D7-BDB8-43EC-B6F5-0D0AE9CBA10B}" srcOrd="1" destOrd="0" parTransId="{51BA8ACC-A4BF-4CAB-94C5-3E3EE1CD3083}" sibTransId="{5503CF06-4AEF-440F-BE92-AEA2600DB8CE}"/>
    <dgm:cxn modelId="{63CD1C9D-B08B-4830-9188-A9D2486E302D}" srcId="{2327AF06-6C3A-4AD8-A78C-CDA49C9F2B7E}" destId="{C7C486DB-A691-4F63-8480-74BB23FED607}" srcOrd="0" destOrd="0" parTransId="{F45B4011-263A-4D98-A519-2BCD72616010}" sibTransId="{5589C25B-0959-4312-AFD2-94C3CCFDAB82}"/>
    <dgm:cxn modelId="{9FF148C3-0700-4E60-8C6E-3BAB5E7C9E5F}" type="presOf" srcId="{2327AF06-6C3A-4AD8-A78C-CDA49C9F2B7E}" destId="{50593127-FF5A-4A6E-A812-0F306063FC5A}" srcOrd="0" destOrd="0" presId="urn:microsoft.com/office/officeart/2005/8/layout/hList6"/>
    <dgm:cxn modelId="{2845BEA8-A2D9-450F-A0AF-ABA67D2F8CC5}" type="presOf" srcId="{2EDF13AE-5D07-431A-B4FE-CAC60206CC43}" destId="{ECF46509-B121-4AB5-BB0F-2B9DD295C331}" srcOrd="0" destOrd="4" presId="urn:microsoft.com/office/officeart/2005/8/layout/hList6"/>
    <dgm:cxn modelId="{DCDE2502-C659-40AC-B5A2-2A940384C831}" srcId="{09A1095C-DF1F-4BDF-A6C4-39880A8E0938}" destId="{4F638408-0604-44F9-B7EB-C1B724BBB39A}" srcOrd="2" destOrd="0" parTransId="{60704103-64DE-490B-BC38-701A1BC36288}" sibTransId="{5A82EFC6-B670-46BA-B1CE-F9720F193401}"/>
    <dgm:cxn modelId="{22921828-9559-4CD5-BDF4-E37871CE3281}" type="presOf" srcId="{C0B155B2-C114-4EB2-8D4B-1A1BB8B59F87}" destId="{24A7A229-5623-4703-BE9F-EEB53F7F8137}" srcOrd="0" destOrd="1" presId="urn:microsoft.com/office/officeart/2005/8/layout/hList6"/>
    <dgm:cxn modelId="{8F100593-21AA-440D-89AA-BC3BAFEE8335}" srcId="{4F638408-0604-44F9-B7EB-C1B724BBB39A}" destId="{24E2BADD-9197-4241-83AC-4B6F9BEF4FEE}" srcOrd="2" destOrd="0" parTransId="{3EA4E8A4-9FB9-4793-9B74-1BC3B59119D1}" sibTransId="{A5F371CB-E632-4DF5-BBDC-F0155CA15D47}"/>
    <dgm:cxn modelId="{C2F2C4CF-64F4-4C8E-9D92-7C913DDA54C1}" type="presOf" srcId="{BC64B3B1-7348-4337-996E-FCCE11143D85}" destId="{24A7A229-5623-4703-BE9F-EEB53F7F8137}" srcOrd="0" destOrd="3" presId="urn:microsoft.com/office/officeart/2005/8/layout/hList6"/>
    <dgm:cxn modelId="{369D8272-D277-47A5-84E6-2CFF74905291}" type="presOf" srcId="{4F638408-0604-44F9-B7EB-C1B724BBB39A}" destId="{ECF46509-B121-4AB5-BB0F-2B9DD295C331}" srcOrd="0" destOrd="0" presId="urn:microsoft.com/office/officeart/2005/8/layout/hList6"/>
    <dgm:cxn modelId="{74DA9E4E-C4E1-4750-8027-49491C3FB823}" type="presOf" srcId="{808E04A5-AA41-4AB0-8B2F-9DC253CB5AC5}" destId="{50593127-FF5A-4A6E-A812-0F306063FC5A}" srcOrd="0" destOrd="3" presId="urn:microsoft.com/office/officeart/2005/8/layout/hList6"/>
    <dgm:cxn modelId="{B508050F-9074-4C7C-AE27-249B658E3CEB}" srcId="{09A1095C-DF1F-4BDF-A6C4-39880A8E0938}" destId="{2327AF06-6C3A-4AD8-A78C-CDA49C9F2B7E}" srcOrd="0" destOrd="0" parTransId="{3DE70079-CCDF-4274-B835-414224BCE64D}" sibTransId="{EAEA9E23-9E38-4D52-A9BE-254D292E49BD}"/>
    <dgm:cxn modelId="{FA690966-CA22-4C52-9DFC-69BB63E93F8A}" srcId="{3987D2A8-6002-4889-B597-9D31DBF03722}" destId="{69651FD7-DCA1-4451-B152-F6673E2AF61F}" srcOrd="1" destOrd="0" parTransId="{9892256A-F54B-412B-8E1A-1893E1269991}" sibTransId="{9A5721F3-1E82-4800-BC1D-06D64C1CFA48}"/>
    <dgm:cxn modelId="{03B7FD44-EA1B-45BD-AA0B-B116A1CA8209}" type="presOf" srcId="{3987D2A8-6002-4889-B597-9D31DBF03722}" destId="{24A7A229-5623-4703-BE9F-EEB53F7F8137}" srcOrd="0" destOrd="0" presId="urn:microsoft.com/office/officeart/2005/8/layout/hList6"/>
    <dgm:cxn modelId="{F47B71C2-D063-44E3-A797-C9EDADFFC4F9}" type="presOf" srcId="{81CE11D7-BDB8-43EC-B6F5-0D0AE9CBA10B}" destId="{ECF46509-B121-4AB5-BB0F-2B9DD295C331}" srcOrd="0" destOrd="2" presId="urn:microsoft.com/office/officeart/2005/8/layout/hList6"/>
    <dgm:cxn modelId="{831D7514-1571-4AA1-B664-FECE92DD895E}" type="presOf" srcId="{2EB366AF-E23E-4A5E-A49D-3466ABD005D7}" destId="{50593127-FF5A-4A6E-A812-0F306063FC5A}" srcOrd="0" destOrd="2" presId="urn:microsoft.com/office/officeart/2005/8/layout/hList6"/>
    <dgm:cxn modelId="{DBC05D9E-E6E2-44E2-A591-9CAFA3296ACF}" srcId="{3987D2A8-6002-4889-B597-9D31DBF03722}" destId="{C0B155B2-C114-4EB2-8D4B-1A1BB8B59F87}" srcOrd="0" destOrd="0" parTransId="{A6604EEC-E18E-4432-AB3D-20517698BD0A}" sibTransId="{D5459359-1E8E-45D0-B515-CF41066DA91F}"/>
    <dgm:cxn modelId="{ED9F53CA-0166-4027-9825-BC94309423D4}" srcId="{3987D2A8-6002-4889-B597-9D31DBF03722}" destId="{BC64B3B1-7348-4337-996E-FCCE11143D85}" srcOrd="2" destOrd="0" parTransId="{7EEE36BB-06CE-46DE-B346-ADEFBD15E343}" sibTransId="{6DC8A746-9FD9-472D-A080-DF73572DE421}"/>
    <dgm:cxn modelId="{191F36A6-065C-4B5F-AD44-688588A129B3}" type="presOf" srcId="{B129136C-ADD1-4350-8A57-CC7A0C08E25C}" destId="{ECF46509-B121-4AB5-BB0F-2B9DD295C331}" srcOrd="0" destOrd="1" presId="urn:microsoft.com/office/officeart/2005/8/layout/hList6"/>
    <dgm:cxn modelId="{7AB64FDA-4D12-4B71-B204-5467D005EA6B}" type="presOf" srcId="{09A1095C-DF1F-4BDF-A6C4-39880A8E0938}" destId="{1E7C0B17-12CD-4571-9FD0-CC81EE102839}" srcOrd="0" destOrd="0" presId="urn:microsoft.com/office/officeart/2005/8/layout/hList6"/>
    <dgm:cxn modelId="{A2675231-9A08-4EDC-AA3A-5A10220678E8}" srcId="{4F638408-0604-44F9-B7EB-C1B724BBB39A}" destId="{B129136C-ADD1-4350-8A57-CC7A0C08E25C}" srcOrd="0" destOrd="0" parTransId="{F92D0B18-9649-4709-B734-377FD63D4F79}" sibTransId="{E316E511-1D6E-48D3-8C5A-16D3C49C669D}"/>
    <dgm:cxn modelId="{EED9D9AC-235A-40E2-A5EB-97761424ED54}" srcId="{2327AF06-6C3A-4AD8-A78C-CDA49C9F2B7E}" destId="{808E04A5-AA41-4AB0-8B2F-9DC253CB5AC5}" srcOrd="2" destOrd="0" parTransId="{A32F1BB7-3D47-46BA-9299-6A2953C7D308}" sibTransId="{14081FEC-07F8-4B14-B253-C5B189F4CEE4}"/>
    <dgm:cxn modelId="{38FD597A-0DB3-450D-8BDB-FEB5E33580E4}" srcId="{2327AF06-6C3A-4AD8-A78C-CDA49C9F2B7E}" destId="{2EB366AF-E23E-4A5E-A49D-3466ABD005D7}" srcOrd="1" destOrd="0" parTransId="{E169BB5E-B2CB-4444-BB32-C768F17A87F2}" sibTransId="{59417FCB-8CDD-429C-A349-4826A5C4DA61}"/>
    <dgm:cxn modelId="{BF248434-FC65-4557-95C8-4276E44E0E55}" type="presOf" srcId="{69651FD7-DCA1-4451-B152-F6673E2AF61F}" destId="{24A7A229-5623-4703-BE9F-EEB53F7F8137}" srcOrd="0" destOrd="2" presId="urn:microsoft.com/office/officeart/2005/8/layout/hList6"/>
    <dgm:cxn modelId="{E0065D66-483B-4668-A383-493711C48C46}" srcId="{09A1095C-DF1F-4BDF-A6C4-39880A8E0938}" destId="{3987D2A8-6002-4889-B597-9D31DBF03722}" srcOrd="1" destOrd="0" parTransId="{62FC68CD-7824-4F7A-B54C-C8F269F80BE8}" sibTransId="{1DC37091-562A-46E5-AA49-DF331C77374C}"/>
    <dgm:cxn modelId="{229D5A7A-5099-447C-B885-489EA108541A}" srcId="{4F638408-0604-44F9-B7EB-C1B724BBB39A}" destId="{2EDF13AE-5D07-431A-B4FE-CAC60206CC43}" srcOrd="3" destOrd="0" parTransId="{9BD2042C-BC20-4158-AE2D-A9672D79AA89}" sibTransId="{92099DA0-C40D-4CA7-88A8-A41FA2908D4F}"/>
    <dgm:cxn modelId="{D89176DE-0E1E-4F75-8ECB-26E1E3EACC4E}" type="presOf" srcId="{24E2BADD-9197-4241-83AC-4B6F9BEF4FEE}" destId="{ECF46509-B121-4AB5-BB0F-2B9DD295C331}" srcOrd="0" destOrd="3" presId="urn:microsoft.com/office/officeart/2005/8/layout/hList6"/>
    <dgm:cxn modelId="{2CE5A975-042F-4F1A-A83D-E80BBEDAF89F}" type="presParOf" srcId="{1E7C0B17-12CD-4571-9FD0-CC81EE102839}" destId="{50593127-FF5A-4A6E-A812-0F306063FC5A}" srcOrd="0" destOrd="0" presId="urn:microsoft.com/office/officeart/2005/8/layout/hList6"/>
    <dgm:cxn modelId="{7E0F2CBF-5BF8-44E7-B33C-700654578DB5}" type="presParOf" srcId="{1E7C0B17-12CD-4571-9FD0-CC81EE102839}" destId="{EEBD99A2-F2F8-4105-9297-2AEE18625447}" srcOrd="1" destOrd="0" presId="urn:microsoft.com/office/officeart/2005/8/layout/hList6"/>
    <dgm:cxn modelId="{75D69B4B-B5C2-412A-8DE4-C39F61BC9332}" type="presParOf" srcId="{1E7C0B17-12CD-4571-9FD0-CC81EE102839}" destId="{24A7A229-5623-4703-BE9F-EEB53F7F8137}" srcOrd="2" destOrd="0" presId="urn:microsoft.com/office/officeart/2005/8/layout/hList6"/>
    <dgm:cxn modelId="{E37545FF-4A64-40C3-BDD9-F9BA89D90C6C}" type="presParOf" srcId="{1E7C0B17-12CD-4571-9FD0-CC81EE102839}" destId="{F607E72D-2FE3-4A03-AD58-4A7EF4A7798C}" srcOrd="3" destOrd="0" presId="urn:microsoft.com/office/officeart/2005/8/layout/hList6"/>
    <dgm:cxn modelId="{7347E445-0419-472F-B998-D6A1EB07C154}" type="presParOf" srcId="{1E7C0B17-12CD-4571-9FD0-CC81EE102839}" destId="{ECF46509-B121-4AB5-BB0F-2B9DD295C33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F52D3-0C14-43D5-81DC-A9B7D947DFF7}">
      <dsp:nvSpPr>
        <dsp:cNvPr id="0" name=""/>
        <dsp:cNvSpPr/>
      </dsp:nvSpPr>
      <dsp:spPr>
        <a:xfrm>
          <a:off x="885710" y="0"/>
          <a:ext cx="10038055" cy="4515729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62565F-6540-40AC-B496-145E9CB03A7C}">
      <dsp:nvSpPr>
        <dsp:cNvPr id="0" name=""/>
        <dsp:cNvSpPr/>
      </dsp:nvSpPr>
      <dsp:spPr>
        <a:xfrm>
          <a:off x="0" y="670811"/>
          <a:ext cx="3417487" cy="32711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Единые подходы к формированию содержания образования и воспитания</a:t>
          </a:r>
          <a:endParaRPr lang="ru-RU" sz="2800" b="1" kern="1200" dirty="0"/>
        </a:p>
      </dsp:txBody>
      <dsp:txXfrm>
        <a:off x="159682" y="830493"/>
        <a:ext cx="3098123" cy="2951739"/>
      </dsp:txXfrm>
    </dsp:sp>
    <dsp:sp modelId="{E082726E-0561-4CC3-95D5-545D28539DF6}">
      <dsp:nvSpPr>
        <dsp:cNvPr id="0" name=""/>
        <dsp:cNvSpPr/>
      </dsp:nvSpPr>
      <dsp:spPr>
        <a:xfrm>
          <a:off x="3894606" y="670811"/>
          <a:ext cx="4020263" cy="3174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Единые стандарты образовательного пространства РФ</a:t>
          </a:r>
          <a:endParaRPr lang="ru-RU" sz="3200" b="1" kern="1200" dirty="0"/>
        </a:p>
      </dsp:txBody>
      <dsp:txXfrm>
        <a:off x="4049553" y="825758"/>
        <a:ext cx="3710369" cy="2864211"/>
      </dsp:txXfrm>
    </dsp:sp>
    <dsp:sp modelId="{3FFAFDDA-3B1C-4F88-B965-08E17BD5B1BA}">
      <dsp:nvSpPr>
        <dsp:cNvPr id="0" name=""/>
        <dsp:cNvSpPr/>
      </dsp:nvSpPr>
      <dsp:spPr>
        <a:xfrm>
          <a:off x="8384827" y="671145"/>
          <a:ext cx="3417487" cy="31734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Единая система мониторинга эффективности деятельности ОО, органов управления образованием</a:t>
          </a:r>
          <a:endParaRPr lang="ru-RU" sz="2400" b="1" kern="1200" dirty="0"/>
        </a:p>
      </dsp:txBody>
      <dsp:txXfrm>
        <a:off x="8539741" y="826059"/>
        <a:ext cx="3107659" cy="2863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1B9A9-BDE3-46ED-A8C3-77BB7B9D9FB0}">
      <dsp:nvSpPr>
        <dsp:cNvPr id="0" name=""/>
        <dsp:cNvSpPr/>
      </dsp:nvSpPr>
      <dsp:spPr>
        <a:xfrm>
          <a:off x="0" y="284181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0700D-7FFE-4EB9-BD4F-5426DA2D70E3}">
      <dsp:nvSpPr>
        <dsp:cNvPr id="0" name=""/>
        <dsp:cNvSpPr/>
      </dsp:nvSpPr>
      <dsp:spPr>
        <a:xfrm>
          <a:off x="543951" y="77541"/>
          <a:ext cx="10879015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Скорректированы личностные, </a:t>
          </a:r>
          <a:r>
            <a:rPr lang="ru-RU" sz="2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метапредметные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 предметные результаты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126" y="97716"/>
        <a:ext cx="10838665" cy="372930"/>
      </dsp:txXfrm>
    </dsp:sp>
    <dsp:sp modelId="{435F3B69-1BB0-4E47-AF3A-6472A770F02F}">
      <dsp:nvSpPr>
        <dsp:cNvPr id="0" name=""/>
        <dsp:cNvSpPr/>
      </dsp:nvSpPr>
      <dsp:spPr>
        <a:xfrm>
          <a:off x="0" y="1231169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EC854-2BCC-4407-B1DD-597A72C131FF}">
      <dsp:nvSpPr>
        <dsp:cNvPr id="0" name=""/>
        <dsp:cNvSpPr/>
      </dsp:nvSpPr>
      <dsp:spPr>
        <a:xfrm>
          <a:off x="546751" y="707047"/>
          <a:ext cx="10879015" cy="7252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Введено условие, что требования к результатам освоения ООП для детей с ОВЗ определяют в примерных  АООП</a:t>
          </a:r>
          <a:endParaRPr lang="ru-RU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2154" y="742450"/>
        <a:ext cx="10808209" cy="654421"/>
      </dsp:txXfrm>
    </dsp:sp>
    <dsp:sp modelId="{404E5F4B-B586-42D3-9B84-7F993A9072CB}">
      <dsp:nvSpPr>
        <dsp:cNvPr id="0" name=""/>
        <dsp:cNvSpPr/>
      </dsp:nvSpPr>
      <dsp:spPr>
        <a:xfrm>
          <a:off x="0" y="1866209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0E8D0-58E4-4030-9BD0-532E1E06CB2E}">
      <dsp:nvSpPr>
        <dsp:cNvPr id="0" name=""/>
        <dsp:cNvSpPr/>
      </dsp:nvSpPr>
      <dsp:spPr>
        <a:xfrm>
          <a:off x="543951" y="1659569"/>
          <a:ext cx="10879015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Выделены личностные результаты по направлениям воспитания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126" y="1679744"/>
        <a:ext cx="10838665" cy="372930"/>
      </dsp:txXfrm>
    </dsp:sp>
    <dsp:sp modelId="{02D7C5A5-7FE1-419A-86B2-B0B1BA0E9552}">
      <dsp:nvSpPr>
        <dsp:cNvPr id="0" name=""/>
        <dsp:cNvSpPr/>
      </dsp:nvSpPr>
      <dsp:spPr>
        <a:xfrm>
          <a:off x="0" y="2763475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00725-58BD-48ED-A0EB-CEDDAEB61B38}">
      <dsp:nvSpPr>
        <dsp:cNvPr id="0" name=""/>
        <dsp:cNvSpPr/>
      </dsp:nvSpPr>
      <dsp:spPr>
        <a:xfrm>
          <a:off x="543951" y="2294609"/>
          <a:ext cx="10879015" cy="6755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Перечислены требования к  </a:t>
          </a:r>
          <a:r>
            <a:rPr lang="ru-RU" sz="2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метапредметным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результатам  </a:t>
          </a:r>
          <a:r>
            <a:rPr lang="ru-RU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группам универсальных учебных действий</a:t>
          </a:r>
          <a:endParaRPr lang="ru-RU" sz="2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926" y="2327584"/>
        <a:ext cx="10813065" cy="609556"/>
      </dsp:txXfrm>
    </dsp:sp>
    <dsp:sp modelId="{E08C7BA4-DF78-42C2-AF65-BD5CA9D7E204}">
      <dsp:nvSpPr>
        <dsp:cNvPr id="0" name=""/>
        <dsp:cNvSpPr/>
      </dsp:nvSpPr>
      <dsp:spPr>
        <a:xfrm>
          <a:off x="0" y="3731027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42B13-5A9F-4267-B109-CE4A9D1F4451}">
      <dsp:nvSpPr>
        <dsp:cNvPr id="0" name=""/>
        <dsp:cNvSpPr/>
      </dsp:nvSpPr>
      <dsp:spPr>
        <a:xfrm>
          <a:off x="480221" y="3149232"/>
          <a:ext cx="10879015" cy="74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Требования к предметным результатам изложены конкретно - по подобию обновленных ФГОС НОО и ФГОС ООО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628" y="3185639"/>
        <a:ext cx="10806201" cy="672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93127-FF5A-4A6E-A812-0F306063FC5A}">
      <dsp:nvSpPr>
        <dsp:cNvPr id="0" name=""/>
        <dsp:cNvSpPr/>
      </dsp:nvSpPr>
      <dsp:spPr>
        <a:xfrm rot="16200000">
          <a:off x="-672786" y="673637"/>
          <a:ext cx="4859028" cy="3511752"/>
        </a:xfrm>
        <a:prstGeom prst="flowChartManualOperation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Целевой раздел</a:t>
          </a:r>
          <a:endParaRPr lang="ru-RU" sz="2000" b="1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пояснительная записка;</a:t>
          </a:r>
          <a:endParaRPr lang="ru-RU" sz="1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планируемые результаты освоения обучающимися ФООП;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система оценки достижения планируемых результатов освоения ФООП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852" y="971805"/>
        <a:ext cx="3511752" cy="2915416"/>
      </dsp:txXfrm>
    </dsp:sp>
    <dsp:sp modelId="{24A7A229-5623-4703-BE9F-EEB53F7F8137}">
      <dsp:nvSpPr>
        <dsp:cNvPr id="0" name=""/>
        <dsp:cNvSpPr/>
      </dsp:nvSpPr>
      <dsp:spPr>
        <a:xfrm rot="16200000">
          <a:off x="3427219" y="348765"/>
          <a:ext cx="4859028" cy="416149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Содержательный раздел</a:t>
          </a:r>
          <a:endParaRPr lang="ru-RU" sz="2400" b="1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федеральные рабочие программы учебных предметов;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программа формирования универсальных учебных действий у обучающихся;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федеральная рабочая программа воспитания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3775985" y="971805"/>
        <a:ext cx="4161496" cy="2915416"/>
      </dsp:txXfrm>
    </dsp:sp>
    <dsp:sp modelId="{ECF46509-B121-4AB5-BB0F-2B9DD295C331}">
      <dsp:nvSpPr>
        <dsp:cNvPr id="0" name=""/>
        <dsp:cNvSpPr/>
      </dsp:nvSpPr>
      <dsp:spPr>
        <a:xfrm rot="16200000">
          <a:off x="7527225" y="673637"/>
          <a:ext cx="4859028" cy="3511752"/>
        </a:xfrm>
        <a:prstGeom prst="flowChartManualOperation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Организационный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раздел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учебный план;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план внеурочной деятельности;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учебный график;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план воспитательной работы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8200863" y="971805"/>
        <a:ext cx="3511752" cy="291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CF83A-9240-42E4-8AB4-D20F92C40FAE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EAE99-0EF1-4011-ACCA-24046AD5D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956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5FB98-41DE-4A3B-8FB0-229796FA3D62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43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5FB98-41DE-4A3B-8FB0-229796FA3D6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43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4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4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8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10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54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12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86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62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68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5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5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9F3B-74FD-4781-B998-7D63C85D8FE1}" type="datetimeFigureOut">
              <a:rPr lang="ru-RU" smtClean="0"/>
              <a:pPr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4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0" y="253218"/>
            <a:ext cx="11713301" cy="490397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  <a:b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«Введение обновленного ФГОС СОО. Переход на  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образовательные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(ФООП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)»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988062" y="4684543"/>
            <a:ext cx="1983543" cy="7174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sz="4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4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4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88641"/>
            <a:ext cx="11603183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Письмо Министерства просвещения </a:t>
            </a:r>
            <a:r>
              <a:rPr lang="ru-RU" b="1" dirty="0">
                <a:solidFill>
                  <a:srgbClr val="C00000"/>
                </a:solidFill>
              </a:rPr>
              <a:t>РФ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от </a:t>
            </a:r>
            <a:r>
              <a:rPr lang="ru-RU" b="1" dirty="0">
                <a:solidFill>
                  <a:srgbClr val="C00000"/>
                </a:solidFill>
              </a:rPr>
              <a:t>17.11.2022 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N 03-1889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1392703"/>
            <a:ext cx="11521280" cy="5348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Информационно-разъяснительное письмо об </a:t>
            </a:r>
            <a:r>
              <a:rPr lang="ru-RU" sz="4000" dirty="0"/>
              <a:t>основных изменениях, внесенных в </a:t>
            </a:r>
            <a:r>
              <a:rPr lang="ru-RU" sz="4000" b="1" dirty="0">
                <a:solidFill>
                  <a:srgbClr val="002060"/>
                </a:solidFill>
              </a:rPr>
              <a:t>федеральный государственный образовательный стандарт среднего общего </a:t>
            </a:r>
            <a:r>
              <a:rPr lang="ru-RU" sz="4000" b="1" dirty="0" smtClean="0">
                <a:solidFill>
                  <a:srgbClr val="002060"/>
                </a:solidFill>
              </a:rPr>
              <a:t>образования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/>
              <a:t>и организации работы по его введению.</a:t>
            </a:r>
          </a:p>
          <a:p>
            <a:pPr marL="0" indent="0" algn="just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964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2" y="116632"/>
            <a:ext cx="10273141" cy="100811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Изменения ФГОС СОО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052740"/>
            <a:ext cx="11713301" cy="4489932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Приказ Министерства просвещения РФ 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от </a:t>
            </a:r>
            <a:r>
              <a:rPr lang="ru-RU" alt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12.08.2022</a:t>
            </a: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 </a:t>
            </a:r>
            <a:r>
              <a:rPr lang="ru-RU" alt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 </a:t>
            </a: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№ </a:t>
            </a:r>
            <a:r>
              <a:rPr lang="ru-RU" alt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732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Чего коснулись </a:t>
            </a:r>
            <a:r>
              <a:rPr lang="ru-RU" altLang="ru-RU" sz="32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изменения?</a:t>
            </a:r>
            <a:endParaRPr lang="ru-RU" altLang="ru-RU" sz="32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Требований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 результатам освоения </a:t>
            </a:r>
            <a:r>
              <a:rPr lang="ru-RU" alt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основной образовательной программы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;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Основной образовательной программы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в части </a:t>
            </a: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СанПиН;</a:t>
            </a:r>
            <a:endParaRPr lang="ru-RU" alt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Предметных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областей и предметов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Объема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аудиторной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нагрузки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Учебного плана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Программы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коррекционной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работы 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2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3"/>
            <a:ext cx="10177131" cy="1008112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СТРАТЕГИЯ  ОБНОВЛЕНИЯ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340768"/>
            <a:ext cx="11617291" cy="5256584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>
                <a:solidFill>
                  <a:schemeClr val="tx1"/>
                </a:solidFill>
              </a:rPr>
              <a:t>Стратегия </a:t>
            </a:r>
            <a:r>
              <a:rPr lang="ru-RU" sz="4400" dirty="0">
                <a:solidFill>
                  <a:schemeClr val="tx1"/>
                </a:solidFill>
              </a:rPr>
              <a:t>развития общего образования</a:t>
            </a:r>
            <a:r>
              <a:rPr lang="ru-RU" sz="4400" dirty="0" smtClean="0">
                <a:solidFill>
                  <a:schemeClr val="tx1"/>
                </a:solidFill>
              </a:rPr>
              <a:t>: </a:t>
            </a:r>
            <a:r>
              <a:rPr lang="ru-RU" sz="4400" dirty="0" smtClean="0">
                <a:solidFill>
                  <a:srgbClr val="FF0000"/>
                </a:solidFill>
              </a:rPr>
              <a:t>повышение </a:t>
            </a:r>
            <a:r>
              <a:rPr lang="ru-RU" sz="4400" dirty="0">
                <a:solidFill>
                  <a:srgbClr val="FF0000"/>
                </a:solidFill>
              </a:rPr>
              <a:t>качества образовательных </a:t>
            </a:r>
            <a:r>
              <a:rPr lang="ru-RU" sz="4400" dirty="0" smtClean="0">
                <a:solidFill>
                  <a:srgbClr val="FF0000"/>
                </a:solidFill>
              </a:rPr>
              <a:t>результатов</a:t>
            </a:r>
            <a:r>
              <a:rPr lang="ru-RU" sz="4400" dirty="0" smtClean="0">
                <a:solidFill>
                  <a:schemeClr val="tx1"/>
                </a:solidFill>
              </a:rPr>
              <a:t>;</a:t>
            </a:r>
          </a:p>
          <a:p>
            <a:pPr marL="742950" indent="-742950">
              <a:buAutoNum type="arabicPeriod"/>
            </a:pPr>
            <a:r>
              <a:rPr lang="ru-RU" sz="4400" dirty="0" smtClean="0">
                <a:solidFill>
                  <a:schemeClr val="tx1"/>
                </a:solidFill>
              </a:rPr>
              <a:t>ЕДИНАЯ </a:t>
            </a:r>
            <a:r>
              <a:rPr lang="ru-RU" sz="4400" dirty="0">
                <a:solidFill>
                  <a:schemeClr val="tx1"/>
                </a:solidFill>
              </a:rPr>
              <a:t>ДИНАМИЧНО РАЗВИВАЮЩАЯСЯ СИСТЕМА ОБРАЗОВАНИЯ </a:t>
            </a:r>
            <a:r>
              <a:rPr lang="ru-RU" sz="4400" dirty="0" smtClean="0">
                <a:solidFill>
                  <a:schemeClr val="tx1"/>
                </a:solidFill>
              </a:rPr>
              <a:t>РОССИИ</a:t>
            </a:r>
          </a:p>
          <a:p>
            <a:pPr marL="742950" indent="-742950" algn="just">
              <a:buAutoNum type="arabicPeriod"/>
            </a:pP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16633"/>
            <a:ext cx="10273141" cy="10081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Государственная политика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991301"/>
              </p:ext>
            </p:extLst>
          </p:nvPr>
        </p:nvGraphicFramePr>
        <p:xfrm>
          <a:off x="239184" y="1026941"/>
          <a:ext cx="11809477" cy="451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64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16633"/>
            <a:ext cx="1101844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Когда </a:t>
            </a:r>
            <a:r>
              <a:rPr lang="ru-RU" b="1" dirty="0">
                <a:solidFill>
                  <a:srgbClr val="002060"/>
                </a:solidFill>
              </a:rPr>
              <a:t>начинаем работать по ФГОС </a:t>
            </a:r>
            <a:r>
              <a:rPr lang="ru-RU" b="1" dirty="0" smtClean="0">
                <a:solidFill>
                  <a:srgbClr val="002060"/>
                </a:solidFill>
              </a:rPr>
              <a:t>СОО?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3" y="1484784"/>
            <a:ext cx="11329259" cy="5112568"/>
          </a:xfrm>
        </p:spPr>
        <p:txBody>
          <a:bodyPr/>
          <a:lstStyle/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3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Не  </a:t>
            </a:r>
            <a:r>
              <a:rPr lang="ru-RU" altLang="ru-RU" sz="3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позднее </a:t>
            </a:r>
            <a:r>
              <a:rPr lang="ru-RU" altLang="ru-RU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1 сентября 2023 года в 10 </a:t>
            </a:r>
            <a:r>
              <a:rPr lang="ru-RU" altLang="ru-RU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классах</a:t>
            </a:r>
            <a:r>
              <a:rPr lang="ru-RU" altLang="ru-RU" sz="36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основные </a:t>
            </a:r>
            <a:r>
              <a:rPr lang="ru-RU" altLang="ru-RU" sz="3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общеобразовательные программы </a:t>
            </a:r>
            <a:r>
              <a:rPr lang="ru-RU" altLang="ru-RU" sz="3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подлежат </a:t>
            </a:r>
            <a:r>
              <a:rPr lang="ru-RU" altLang="ru-RU" sz="36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приведению в соответствие </a:t>
            </a:r>
            <a:r>
              <a:rPr lang="ru-RU" altLang="ru-RU" sz="360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с </a:t>
            </a:r>
            <a:r>
              <a:rPr lang="ru-RU" altLang="ru-RU" sz="36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федеральными основными общеобразовательными программами!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000" dirty="0">
              <a:solidFill>
                <a:srgbClr val="1C1C1C"/>
              </a:solidFill>
              <a:latin typeface="Calibri" pitchFamily="34" charset="0"/>
              <a:cs typeface="Arial" charset="0"/>
            </a:endParaRP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1C1C1C"/>
                </a:solidFill>
                <a:latin typeface="Calibri" pitchFamily="34" charset="0"/>
                <a:cs typeface="Arial" charset="0"/>
              </a:rPr>
              <a:t> </a:t>
            </a:r>
            <a:endParaRPr lang="ru-RU" altLang="ru-RU" sz="12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2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2"/>
            <a:ext cx="11507174" cy="76963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Уточнение требований </a:t>
            </a:r>
            <a:r>
              <a:rPr lang="ru-RU" sz="3200" b="1" dirty="0" smtClean="0">
                <a:solidFill>
                  <a:srgbClr val="002060"/>
                </a:solidFill>
              </a:rPr>
              <a:t> к </a:t>
            </a:r>
            <a:r>
              <a:rPr lang="ru-RU" sz="3200" b="1" dirty="0">
                <a:solidFill>
                  <a:srgbClr val="002060"/>
                </a:solidFill>
              </a:rPr>
              <a:t>результатам освоения </a:t>
            </a:r>
            <a:r>
              <a:rPr lang="ru-RU" sz="3200" b="1" dirty="0" smtClean="0">
                <a:solidFill>
                  <a:srgbClr val="002060"/>
                </a:solidFill>
              </a:rPr>
              <a:t>ООП </a:t>
            </a:r>
            <a:r>
              <a:rPr lang="ru-RU" sz="3200" b="1" dirty="0">
                <a:solidFill>
                  <a:srgbClr val="002060"/>
                </a:solidFill>
              </a:rPr>
              <a:t>СОО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530142"/>
              </p:ext>
            </p:extLst>
          </p:nvPr>
        </p:nvGraphicFramePr>
        <p:xfrm>
          <a:off x="239197" y="1268760"/>
          <a:ext cx="11425767" cy="4161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47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3"/>
            <a:ext cx="11493106" cy="10801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Общий объем аудиторной работы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268760"/>
            <a:ext cx="11713301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1. </a:t>
            </a:r>
            <a:r>
              <a:rPr lang="ru-RU" sz="3600" dirty="0" smtClean="0">
                <a:solidFill>
                  <a:schemeClr val="tx1"/>
                </a:solidFill>
              </a:rPr>
              <a:t>Приведен </a:t>
            </a:r>
            <a:r>
              <a:rPr lang="ru-RU" sz="3600" dirty="0">
                <a:solidFill>
                  <a:schemeClr val="tx1"/>
                </a:solidFill>
              </a:rPr>
              <a:t>в соответствие с максимальной аудиторной нагрузкой, обозначенной в требованиях к организации образовательной </a:t>
            </a:r>
            <a:r>
              <a:rPr lang="ru-RU" sz="3600" dirty="0" smtClean="0">
                <a:solidFill>
                  <a:schemeClr val="tx1"/>
                </a:solidFill>
              </a:rPr>
              <a:t>деятельности</a:t>
            </a:r>
            <a:r>
              <a:rPr lang="ru-RU" sz="3600" dirty="0">
                <a:solidFill>
                  <a:schemeClr val="tx1"/>
                </a:solidFill>
              </a:rPr>
              <a:t>, определенных СанПиН </a:t>
            </a:r>
            <a:r>
              <a:rPr lang="ru-RU" sz="3600" dirty="0" smtClean="0">
                <a:solidFill>
                  <a:schemeClr val="tx1"/>
                </a:solidFill>
              </a:rPr>
              <a:t>1.2.3685-21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chemeClr val="tx1"/>
                </a:solidFill>
              </a:rPr>
              <a:t>2. Максимально допустимая аудиторная нагрузка обучающихся за два учебных года среднего общего образования не может быть более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2516 </a:t>
            </a:r>
            <a:r>
              <a:rPr lang="ru-RU" sz="3600" dirty="0" smtClean="0">
                <a:solidFill>
                  <a:schemeClr val="tx1"/>
                </a:solidFill>
              </a:rPr>
              <a:t>академических </a:t>
            </a:r>
            <a:r>
              <a:rPr lang="ru-RU" sz="3600" dirty="0">
                <a:solidFill>
                  <a:schemeClr val="tx1"/>
                </a:solidFill>
              </a:rPr>
              <a:t>часов (</a:t>
            </a:r>
            <a:r>
              <a:rPr lang="ru-RU" sz="3600" b="1" dirty="0">
                <a:solidFill>
                  <a:srgbClr val="C00000"/>
                </a:solidFill>
              </a:rPr>
              <a:t>на 74 часа </a:t>
            </a:r>
            <a:r>
              <a:rPr lang="ru-RU" sz="3600" b="1" dirty="0" smtClean="0">
                <a:solidFill>
                  <a:srgbClr val="C00000"/>
                </a:solidFill>
              </a:rPr>
              <a:t>меньше, чем была</a:t>
            </a:r>
            <a:r>
              <a:rPr lang="ru-RU" sz="3600" dirty="0" smtClean="0">
                <a:solidFill>
                  <a:schemeClr val="tx1"/>
                </a:solidFill>
              </a:rPr>
              <a:t>)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Общий объем аудиторной нагрузки, согласно обновленным ФГОС  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059509"/>
              </p:ext>
            </p:extLst>
          </p:nvPr>
        </p:nvGraphicFramePr>
        <p:xfrm>
          <a:off x="838200" y="1825625"/>
          <a:ext cx="10515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71353797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63999924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06627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ФГОС НОО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ФГОС ООО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ФГОС</a:t>
                      </a:r>
                      <a:r>
                        <a:rPr lang="ru-RU" sz="3600" baseline="0" dirty="0" smtClean="0"/>
                        <a:t> СОО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294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менее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2954</a:t>
                      </a:r>
                      <a:r>
                        <a:rPr lang="ru-RU" sz="3600" dirty="0" smtClean="0"/>
                        <a:t> 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менее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5058</a:t>
                      </a:r>
                      <a:r>
                        <a:rPr lang="ru-RU" sz="3600" dirty="0" smtClean="0"/>
                        <a:t> 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---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4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более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3345 </a:t>
                      </a:r>
                      <a:r>
                        <a:rPr lang="ru-RU" sz="3600" dirty="0" smtClean="0"/>
                        <a:t>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более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5848</a:t>
                      </a:r>
                      <a:r>
                        <a:rPr lang="ru-RU" sz="3600" dirty="0" smtClean="0"/>
                        <a:t> 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более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2516 </a:t>
                      </a:r>
                      <a:r>
                        <a:rPr lang="ru-RU" sz="3600" dirty="0" smtClean="0"/>
                        <a:t>часов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3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75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260648"/>
            <a:ext cx="11549377" cy="71002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ФЕДЕРАЛЬНЫЙ УЧЕБНЫЙ </a:t>
            </a:r>
            <a:r>
              <a:rPr lang="ru-RU" sz="3200" b="1" dirty="0" smtClean="0">
                <a:solidFill>
                  <a:srgbClr val="002060"/>
                </a:solidFill>
              </a:rPr>
              <a:t>ПЛАН </a:t>
            </a:r>
            <a:r>
              <a:rPr lang="ru-RU" sz="3200" dirty="0" smtClean="0">
                <a:solidFill>
                  <a:srgbClr val="002060"/>
                </a:solidFill>
              </a:rPr>
              <a:t>(19 вариантов</a:t>
            </a:r>
            <a:r>
              <a:rPr lang="ru-RU" sz="32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1" y="1097280"/>
            <a:ext cx="11856639" cy="44453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/>
              <a:t>►</a:t>
            </a:r>
            <a:r>
              <a:rPr lang="ru-RU" dirty="0"/>
              <a:t> </a:t>
            </a:r>
            <a:r>
              <a:rPr lang="ru-RU" sz="10800" dirty="0" smtClean="0"/>
              <a:t>социально </a:t>
            </a:r>
            <a:r>
              <a:rPr lang="ru-RU" sz="10800" dirty="0"/>
              <a:t>экономический профиль (</a:t>
            </a:r>
            <a:r>
              <a:rPr lang="ru-RU" sz="10800" dirty="0" smtClean="0"/>
              <a:t>математика (У)  </a:t>
            </a:r>
            <a:r>
              <a:rPr lang="ru-RU" sz="10800" dirty="0"/>
              <a:t>и </a:t>
            </a:r>
            <a:r>
              <a:rPr lang="ru-RU" sz="10800" dirty="0" smtClean="0"/>
              <a:t>обществознание (У) );</a:t>
            </a:r>
            <a:endParaRPr lang="ru-RU" sz="10800" dirty="0"/>
          </a:p>
          <a:p>
            <a:pPr marL="0" indent="0" algn="just">
              <a:buNone/>
            </a:pPr>
            <a:r>
              <a:rPr lang="ru-RU" sz="10800" dirty="0" smtClean="0"/>
              <a:t>►социально </a:t>
            </a:r>
            <a:r>
              <a:rPr lang="ru-RU" sz="10800" dirty="0"/>
              <a:t>экономический профиль </a:t>
            </a:r>
            <a:r>
              <a:rPr lang="ru-RU" sz="10800" dirty="0" smtClean="0"/>
              <a:t>(география (У), обществознание (У</a:t>
            </a:r>
            <a:r>
              <a:rPr lang="ru-RU" sz="10800" dirty="0"/>
              <a:t>); </a:t>
            </a:r>
            <a:endParaRPr lang="ru-RU" sz="10800" dirty="0" smtClean="0"/>
          </a:p>
          <a:p>
            <a:pPr marL="0" indent="0" algn="just">
              <a:buNone/>
            </a:pPr>
            <a:r>
              <a:rPr lang="ru-RU" sz="10800" dirty="0" smtClean="0"/>
              <a:t>► социально </a:t>
            </a:r>
            <a:r>
              <a:rPr lang="ru-RU" sz="10800" dirty="0"/>
              <a:t>экономический профиль </a:t>
            </a:r>
            <a:r>
              <a:rPr lang="ru-RU" sz="10800" dirty="0" smtClean="0"/>
              <a:t>(математика </a:t>
            </a:r>
            <a:r>
              <a:rPr lang="ru-RU" sz="10800" dirty="0"/>
              <a:t>(У), обществознание (У</a:t>
            </a:r>
            <a:r>
              <a:rPr lang="ru-RU" sz="10800" dirty="0" smtClean="0"/>
              <a:t>), география (У));</a:t>
            </a:r>
            <a:endParaRPr lang="ru-RU" sz="10800" dirty="0"/>
          </a:p>
          <a:p>
            <a:pPr marL="0" indent="0">
              <a:buNone/>
            </a:pPr>
            <a:r>
              <a:rPr lang="ru-RU" sz="10800" dirty="0" smtClean="0">
                <a:solidFill>
                  <a:srgbClr val="C00000"/>
                </a:solidFill>
              </a:rPr>
              <a:t>► </a:t>
            </a:r>
            <a:r>
              <a:rPr lang="ru-RU" sz="10800" b="1" dirty="0" smtClean="0">
                <a:solidFill>
                  <a:srgbClr val="C00000"/>
                </a:solidFill>
              </a:rPr>
              <a:t>универсальный </a:t>
            </a:r>
            <a:r>
              <a:rPr lang="ru-RU" sz="10800" b="1" dirty="0">
                <a:solidFill>
                  <a:srgbClr val="C00000"/>
                </a:solidFill>
              </a:rPr>
              <a:t>профиль 2 учебных </a:t>
            </a:r>
            <a:r>
              <a:rPr lang="ru-RU" sz="10800" b="1" dirty="0" smtClean="0">
                <a:solidFill>
                  <a:srgbClr val="C00000"/>
                </a:solidFill>
              </a:rPr>
              <a:t>предмета (У) определяет ОО </a:t>
            </a:r>
            <a:r>
              <a:rPr lang="ru-RU" sz="10800" b="1" dirty="0" smtClean="0">
                <a:solidFill>
                  <a:srgbClr val="002060"/>
                </a:solidFill>
              </a:rPr>
              <a:t>(если берем РЯР и РЛР, то по этим предметам сдается ГИА);</a:t>
            </a:r>
            <a:endParaRPr lang="ru-RU" sz="10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0800" dirty="0" smtClean="0"/>
              <a:t>►технологический </a:t>
            </a:r>
            <a:r>
              <a:rPr lang="ru-RU" sz="10800" dirty="0"/>
              <a:t>профиль с изучением </a:t>
            </a:r>
            <a:r>
              <a:rPr lang="ru-RU" sz="10800" dirty="0" smtClean="0"/>
              <a:t>родного языка/родной литературы (</a:t>
            </a:r>
            <a:r>
              <a:rPr lang="ru-RU" sz="10800" dirty="0"/>
              <a:t>математика </a:t>
            </a:r>
            <a:r>
              <a:rPr lang="ru-RU" sz="10800" dirty="0" smtClean="0"/>
              <a:t>(У) </a:t>
            </a:r>
            <a:r>
              <a:rPr lang="ru-RU" sz="10800" dirty="0"/>
              <a:t>и физика </a:t>
            </a:r>
            <a:r>
              <a:rPr lang="ru-RU" sz="10800" dirty="0" smtClean="0"/>
              <a:t>(У);</a:t>
            </a:r>
            <a:endParaRPr lang="ru-RU" sz="10800" dirty="0"/>
          </a:p>
          <a:p>
            <a:pPr marL="0" indent="0">
              <a:buNone/>
            </a:pPr>
            <a:r>
              <a:rPr lang="ru-RU" sz="10800" dirty="0"/>
              <a:t>► (технологический профиль с изучением родного </a:t>
            </a:r>
            <a:r>
              <a:rPr lang="ru-RU" sz="10800" dirty="0" smtClean="0"/>
              <a:t>языка/родной литературы(математика (У) </a:t>
            </a:r>
            <a:r>
              <a:rPr lang="ru-RU" sz="10800" dirty="0"/>
              <a:t>и информатика </a:t>
            </a:r>
            <a:r>
              <a:rPr lang="ru-RU" sz="10800" dirty="0" smtClean="0"/>
              <a:t>(У);</a:t>
            </a:r>
            <a:endParaRPr lang="ru-RU" sz="10800" dirty="0"/>
          </a:p>
          <a:p>
            <a:pPr marL="0" indent="0">
              <a:buNone/>
            </a:pPr>
            <a:r>
              <a:rPr lang="ru-RU" sz="10800" dirty="0" smtClean="0"/>
              <a:t>► естественно - </a:t>
            </a:r>
            <a:r>
              <a:rPr lang="ru-RU" sz="10800" dirty="0"/>
              <a:t>научный профиль с изучением родного языка/родной литературы (</a:t>
            </a:r>
            <a:r>
              <a:rPr lang="ru-RU" sz="10800" dirty="0" smtClean="0"/>
              <a:t>химия (У)  </a:t>
            </a:r>
            <a:r>
              <a:rPr lang="ru-RU" sz="10800" dirty="0"/>
              <a:t>и биология </a:t>
            </a:r>
            <a:r>
              <a:rPr lang="ru-RU" sz="10800" dirty="0" smtClean="0"/>
              <a:t>(У));</a:t>
            </a:r>
            <a:endParaRPr lang="ru-RU" sz="10800" dirty="0"/>
          </a:p>
          <a:p>
            <a:pPr marL="0" indent="0">
              <a:buNone/>
            </a:pP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16524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260648"/>
            <a:ext cx="11591580" cy="129614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ФЕДЕРАЛЬНЫЙ УЧЕБНЫЙ </a:t>
            </a:r>
            <a:r>
              <a:rPr lang="ru-RU" sz="3200" b="1" dirty="0" smtClean="0">
                <a:solidFill>
                  <a:srgbClr val="002060"/>
                </a:solidFill>
              </a:rPr>
              <a:t>ПЛАН (19 вариантов</a:t>
            </a:r>
            <a:r>
              <a:rPr lang="ru-RU" sz="3200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1" y="1556792"/>
            <a:ext cx="11617291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►гуманитарный профиль с изучением родного языка/родной </a:t>
            </a:r>
            <a:r>
              <a:rPr lang="ru-RU" dirty="0" smtClean="0"/>
              <a:t>литературы (</a:t>
            </a:r>
            <a:r>
              <a:rPr lang="ru-RU" dirty="0"/>
              <a:t>обществознание </a:t>
            </a:r>
            <a:r>
              <a:rPr lang="ru-RU" dirty="0" smtClean="0"/>
              <a:t>(У) </a:t>
            </a:r>
            <a:r>
              <a:rPr lang="ru-RU" dirty="0"/>
              <a:t>и литература </a:t>
            </a:r>
            <a:r>
              <a:rPr lang="ru-RU" dirty="0" smtClean="0"/>
              <a:t>(У));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►универсальный </a:t>
            </a:r>
            <a:r>
              <a:rPr lang="ru-RU" dirty="0"/>
              <a:t>профиль с изучением родного языка/родной литературы </a:t>
            </a:r>
            <a:r>
              <a:rPr lang="ru-RU" dirty="0" smtClean="0"/>
              <a:t>(2 учебных предмета (У) </a:t>
            </a:r>
            <a:r>
              <a:rPr lang="ru-RU" dirty="0"/>
              <a:t>определяет ОО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sz="3200" dirty="0"/>
              <a:t>► </a:t>
            </a:r>
            <a:r>
              <a:rPr lang="ru-RU" sz="3100" dirty="0" smtClean="0"/>
              <a:t>гуманитарный </a:t>
            </a:r>
            <a:r>
              <a:rPr lang="ru-RU" sz="3100" dirty="0"/>
              <a:t>профиль (иностранный язык </a:t>
            </a:r>
            <a:r>
              <a:rPr lang="ru-RU" sz="3100" dirty="0" smtClean="0"/>
              <a:t>(У) </a:t>
            </a:r>
            <a:r>
              <a:rPr lang="ru-RU" sz="3100" dirty="0"/>
              <a:t>и литература </a:t>
            </a:r>
            <a:r>
              <a:rPr lang="ru-RU" sz="3100" dirty="0" smtClean="0"/>
              <a:t>(У);</a:t>
            </a:r>
          </a:p>
          <a:p>
            <a:pPr marL="0" indent="0">
              <a:buNone/>
            </a:pPr>
            <a:r>
              <a:rPr lang="ru-RU" sz="3100" dirty="0" smtClean="0"/>
              <a:t>►гуманитарный </a:t>
            </a:r>
            <a:r>
              <a:rPr lang="ru-RU" sz="3100" dirty="0"/>
              <a:t>профиль (история </a:t>
            </a:r>
            <a:r>
              <a:rPr lang="ru-RU" sz="3100" dirty="0" smtClean="0"/>
              <a:t>(У) </a:t>
            </a:r>
            <a:r>
              <a:rPr lang="ru-RU" sz="3100" dirty="0"/>
              <a:t>и литература </a:t>
            </a:r>
            <a:r>
              <a:rPr lang="ru-RU" sz="3100" dirty="0" smtClean="0"/>
              <a:t>(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30040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Повестка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педагогического совета: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1</a:t>
            </a:r>
            <a:r>
              <a:rPr lang="ru-RU" sz="3600" dirty="0"/>
              <a:t>.	Вступительное слово директора школы Петровской О.С.</a:t>
            </a:r>
          </a:p>
          <a:p>
            <a:pPr marL="742950" indent="-742950">
              <a:buFont typeface="Arial" panose="020B0604020202020204" pitchFamily="34" charset="0"/>
              <a:buAutoNum type="arabicPeriod" startAt="2"/>
            </a:pPr>
            <a:r>
              <a:rPr lang="ru-RU" sz="3600" dirty="0" smtClean="0"/>
              <a:t>«</a:t>
            </a:r>
            <a:r>
              <a:rPr lang="ru-RU" sz="3600" dirty="0"/>
              <a:t>Особенности введения ФГОС </a:t>
            </a:r>
            <a:r>
              <a:rPr lang="ru-RU" sz="3600" dirty="0" smtClean="0"/>
              <a:t>СОО</a:t>
            </a:r>
            <a:r>
              <a:rPr lang="ru-RU" sz="3600" dirty="0" smtClean="0"/>
              <a:t>»</a:t>
            </a:r>
            <a:r>
              <a:rPr lang="ru-RU" sz="3600" dirty="0"/>
              <a:t> </a:t>
            </a:r>
            <a:r>
              <a:rPr lang="ru-RU" sz="2400" dirty="0"/>
              <a:t>(докладчик: Юмашев М.А., заместитель директора по УВР).</a:t>
            </a:r>
          </a:p>
          <a:p>
            <a:pPr marL="742950" indent="-742950">
              <a:buAutoNum type="arabicPeriod" startAt="2"/>
            </a:pPr>
            <a:r>
              <a:rPr lang="ru-RU" sz="3600" dirty="0" smtClean="0"/>
              <a:t>Переход </a:t>
            </a:r>
            <a:r>
              <a:rPr lang="ru-RU" sz="3600" dirty="0"/>
              <a:t>на ООП на основе ФООП» </a:t>
            </a:r>
            <a:r>
              <a:rPr lang="ru-RU" sz="2400" dirty="0"/>
              <a:t>(докладчик: Юмашев М.А., заместитель директора по УВР).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1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88641"/>
            <a:ext cx="11380563" cy="11521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Учебный план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484784"/>
            <a:ext cx="11617291" cy="51845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должен </a:t>
            </a:r>
            <a:r>
              <a:rPr lang="ru-RU" sz="3200" dirty="0">
                <a:solidFill>
                  <a:schemeClr val="tx1"/>
                </a:solidFill>
              </a:rPr>
              <a:t>содержать </a:t>
            </a:r>
            <a:r>
              <a:rPr lang="ru-RU" sz="3200" u="sng" dirty="0">
                <a:solidFill>
                  <a:schemeClr val="tx1"/>
                </a:solidFill>
              </a:rPr>
              <a:t>не менее </a:t>
            </a:r>
            <a:r>
              <a:rPr lang="ru-RU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>
                <a:solidFill>
                  <a:schemeClr val="tx1"/>
                </a:solidFill>
              </a:rPr>
              <a:t>учебных предметов </a:t>
            </a:r>
            <a:r>
              <a:rPr lang="ru-RU" sz="3200" dirty="0">
                <a:solidFill>
                  <a:schemeClr val="tx1"/>
                </a:solidFill>
              </a:rPr>
              <a:t>(</a:t>
            </a:r>
            <a:r>
              <a:rPr lang="ru-RU" sz="3200" b="1" dirty="0">
                <a:solidFill>
                  <a:srgbClr val="002060"/>
                </a:solidFill>
              </a:rPr>
              <a:t>русский язык, литература, иностранный язык, математика, информатика, история, география, обществознание, физика, химия, биология, физическая культура и основы </a:t>
            </a:r>
            <a:r>
              <a:rPr lang="ru-RU" sz="3200" b="1" dirty="0" smtClean="0">
                <a:solidFill>
                  <a:srgbClr val="002060"/>
                </a:solidFill>
              </a:rPr>
              <a:t>безопасности </a:t>
            </a:r>
            <a:r>
              <a:rPr lang="ru-RU" sz="3200" b="1" dirty="0">
                <a:solidFill>
                  <a:srgbClr val="002060"/>
                </a:solidFill>
              </a:rPr>
              <a:t>жизнедеятельности</a:t>
            </a:r>
            <a:r>
              <a:rPr lang="ru-RU" sz="3200" dirty="0" smtClean="0">
                <a:solidFill>
                  <a:schemeClr val="tx1"/>
                </a:solidFill>
              </a:rPr>
              <a:t>);</a:t>
            </a:r>
          </a:p>
          <a:p>
            <a:pPr marL="514350" indent="-514350">
              <a:buAutoNum type="arabicPeriod"/>
            </a:pPr>
            <a:r>
              <a:rPr lang="ru-RU" sz="3200" dirty="0">
                <a:solidFill>
                  <a:schemeClr val="tx1"/>
                </a:solidFill>
              </a:rPr>
              <a:t>предусматривать изучение </a:t>
            </a:r>
            <a:r>
              <a:rPr lang="ru-RU" sz="3200" u="sng" dirty="0">
                <a:solidFill>
                  <a:schemeClr val="tx1"/>
                </a:solidFill>
              </a:rPr>
              <a:t>не менее 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</a:rPr>
              <a:t>учебных предметов на углубленном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</a:rPr>
              <a:t>уровне </a:t>
            </a:r>
            <a:r>
              <a:rPr lang="ru-RU" sz="3200" dirty="0">
                <a:solidFill>
                  <a:schemeClr val="tx1"/>
                </a:solidFill>
              </a:rPr>
              <a:t>в соответствии с выбранным профилем </a:t>
            </a:r>
            <a:r>
              <a:rPr lang="ru-RU" sz="3200" dirty="0" smtClean="0">
                <a:solidFill>
                  <a:schemeClr val="tx1"/>
                </a:solidFill>
              </a:rPr>
              <a:t>обучения;</a:t>
            </a:r>
          </a:p>
          <a:p>
            <a:pPr marL="514350" indent="-514350" algn="just">
              <a:buAutoNum type="arabicPeriod"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47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88641"/>
            <a:ext cx="11493104" cy="11521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Учебный план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252024"/>
            <a:ext cx="11617291" cy="5417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3. </a:t>
            </a:r>
            <a:r>
              <a:rPr lang="ru-RU" sz="3200" dirty="0" smtClean="0"/>
              <a:t>В</a:t>
            </a:r>
            <a:r>
              <a:rPr lang="ru-RU" sz="3200" dirty="0" smtClean="0">
                <a:solidFill>
                  <a:schemeClr val="tx1"/>
                </a:solidFill>
              </a:rPr>
              <a:t>ключение на </a:t>
            </a:r>
            <a:r>
              <a:rPr lang="ru-RU" sz="3200" dirty="0">
                <a:solidFill>
                  <a:schemeClr val="tx1"/>
                </a:solidFill>
              </a:rPr>
              <a:t>углубленном </a:t>
            </a:r>
            <a:r>
              <a:rPr lang="ru-RU" sz="3200" dirty="0" smtClean="0">
                <a:solidFill>
                  <a:schemeClr val="tx1"/>
                </a:solidFill>
              </a:rPr>
              <a:t>уровне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обществознания.</a:t>
            </a:r>
          </a:p>
          <a:p>
            <a:pPr marL="0" indent="0" algn="just"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3200" dirty="0" smtClean="0"/>
              <a:t>С</a:t>
            </a:r>
            <a:r>
              <a:rPr lang="ru-RU" sz="3200" dirty="0" smtClean="0">
                <a:solidFill>
                  <a:schemeClr val="tx1"/>
                </a:solidFill>
              </a:rPr>
              <a:t>одержание </a:t>
            </a:r>
            <a:r>
              <a:rPr lang="ru-RU" sz="3200" dirty="0">
                <a:solidFill>
                  <a:schemeClr val="tx1"/>
                </a:solidFill>
              </a:rPr>
              <a:t>таких предметов, как </a:t>
            </a:r>
            <a:r>
              <a:rPr lang="ru-RU" sz="3200" dirty="0">
                <a:solidFill>
                  <a:srgbClr val="FF0000"/>
                </a:solidFill>
              </a:rPr>
              <a:t>"Право" и "Экономика"</a:t>
            </a:r>
            <a:r>
              <a:rPr lang="ru-RU" sz="3200" dirty="0">
                <a:solidFill>
                  <a:schemeClr val="tx1"/>
                </a:solidFill>
              </a:rPr>
              <a:t>, интегрировано в предмет "Обществознание" базового и углубленного уровня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5. </a:t>
            </a:r>
            <a:r>
              <a:rPr lang="ru-RU" sz="3200" b="1" dirty="0">
                <a:solidFill>
                  <a:srgbClr val="002060"/>
                </a:solidFill>
              </a:rPr>
              <a:t>Содержание учебного предмета "Астрономия" вошло в </a:t>
            </a:r>
            <a:r>
              <a:rPr lang="ru-RU" sz="3200" b="1" dirty="0" smtClean="0">
                <a:solidFill>
                  <a:srgbClr val="002060"/>
                </a:solidFill>
              </a:rPr>
              <a:t>«Физика»;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6</a:t>
            </a:r>
            <a:r>
              <a:rPr lang="ru-RU" sz="3200" dirty="0">
                <a:solidFill>
                  <a:schemeClr val="tx1"/>
                </a:solidFill>
              </a:rPr>
              <a:t>. Содержание учебных предметов </a:t>
            </a:r>
            <a:r>
              <a:rPr lang="ru-RU" sz="3200" dirty="0">
                <a:solidFill>
                  <a:srgbClr val="FF0000"/>
                </a:solidFill>
              </a:rPr>
              <a:t>"Естествознание" и "Экология"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включено </a:t>
            </a:r>
            <a:r>
              <a:rPr lang="ru-RU" sz="3200" dirty="0">
                <a:solidFill>
                  <a:schemeClr val="tx1"/>
                </a:solidFill>
              </a:rPr>
              <a:t>в такие учебные предметы как "Биология", "Химия", </a:t>
            </a:r>
            <a:r>
              <a:rPr lang="ru-RU" sz="3200" dirty="0" smtClean="0">
                <a:solidFill>
                  <a:schemeClr val="tx1"/>
                </a:solidFill>
              </a:rPr>
              <a:t>«Физика».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90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88641"/>
            <a:ext cx="11507172" cy="11521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Учебный план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628800"/>
            <a:ext cx="11617291" cy="39642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7. </a:t>
            </a:r>
            <a:r>
              <a:rPr lang="ru-RU" sz="3600" dirty="0">
                <a:solidFill>
                  <a:schemeClr val="tx1"/>
                </a:solidFill>
              </a:rPr>
              <a:t>Содержание учебного предмета </a:t>
            </a:r>
            <a:r>
              <a:rPr lang="ru-RU" sz="3600" dirty="0">
                <a:solidFill>
                  <a:srgbClr val="FF0000"/>
                </a:solidFill>
              </a:rPr>
              <a:t>"Россия в мире" </a:t>
            </a:r>
            <a:r>
              <a:rPr lang="ru-RU" sz="3600" dirty="0">
                <a:solidFill>
                  <a:schemeClr val="tx1"/>
                </a:solidFill>
              </a:rPr>
              <a:t>вошло в учебные предметы "История" и "Обществознание</a:t>
            </a:r>
            <a:r>
              <a:rPr lang="ru-RU" sz="3600" dirty="0" smtClean="0">
                <a:solidFill>
                  <a:schemeClr val="tx1"/>
                </a:solidFill>
              </a:rPr>
              <a:t>".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8.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Обязательное проведение входной диагностики в 10 классе.</a:t>
            </a:r>
          </a:p>
          <a:p>
            <a:pPr marL="0" indent="0" algn="just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9. Увеличение количества часов на русский язык (2 ч. – в 10 </a:t>
            </a:r>
            <a:r>
              <a:rPr lang="ru-RU" sz="3600" b="1" dirty="0" err="1" smtClean="0">
                <a:solidFill>
                  <a:srgbClr val="002060"/>
                </a:solidFill>
              </a:rPr>
              <a:t>кл</a:t>
            </a:r>
            <a:r>
              <a:rPr lang="ru-RU" sz="3600" b="1" dirty="0" smtClean="0">
                <a:solidFill>
                  <a:srgbClr val="002060"/>
                </a:solidFill>
              </a:rPr>
              <a:t>. + 2 ч. – в 11 </a:t>
            </a:r>
            <a:r>
              <a:rPr lang="ru-RU" sz="3600" b="1" dirty="0" err="1" smtClean="0">
                <a:solidFill>
                  <a:srgbClr val="002060"/>
                </a:solidFill>
              </a:rPr>
              <a:t>кл</a:t>
            </a:r>
            <a:r>
              <a:rPr lang="ru-RU" sz="3600" b="1" dirty="0" smtClean="0">
                <a:solidFill>
                  <a:srgbClr val="002060"/>
                </a:solidFill>
              </a:rPr>
              <a:t>. = 4 часа).</a:t>
            </a:r>
          </a:p>
          <a:p>
            <a:pPr marL="0" indent="0" algn="just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10. Математика: алгебра и начала математического анализа + геометрия  теория вероятности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620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365130"/>
            <a:ext cx="11535309" cy="13356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 управленческих механизмах введения обновленного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9" y="1772816"/>
            <a:ext cx="118093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организационно-управленческие мероприятия</a:t>
            </a:r>
            <a:r>
              <a:rPr lang="ru-RU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3200" dirty="0" smtClean="0"/>
              <a:t>разработка и корректировка локальных </a:t>
            </a:r>
            <a:r>
              <a:rPr lang="ru-RU" sz="3200" dirty="0"/>
              <a:t>актов </a:t>
            </a:r>
            <a:r>
              <a:rPr lang="ru-RU" sz="3200" dirty="0" smtClean="0"/>
              <a:t>ОО;</a:t>
            </a:r>
          </a:p>
          <a:p>
            <a:pPr marL="0" indent="0" algn="just">
              <a:buNone/>
            </a:pPr>
            <a:r>
              <a:rPr lang="ru-RU" sz="3200" dirty="0" smtClean="0"/>
              <a:t>- планирование </a:t>
            </a:r>
            <a:r>
              <a:rPr lang="ru-RU" sz="3200" dirty="0"/>
              <a:t>и реализация мероприятий по обеспечению условий реализации обновленного ФГОС </a:t>
            </a:r>
            <a:r>
              <a:rPr lang="ru-RU" sz="3200" dirty="0" smtClean="0"/>
              <a:t>СОО;</a:t>
            </a:r>
          </a:p>
          <a:p>
            <a:pPr marL="0" indent="0" algn="just">
              <a:buNone/>
            </a:pPr>
            <a:r>
              <a:rPr lang="ru-RU" sz="3200" dirty="0" smtClean="0"/>
              <a:t>- организация </a:t>
            </a:r>
            <a:r>
              <a:rPr lang="ru-RU" sz="3200" dirty="0"/>
              <a:t>работы методических служб на </a:t>
            </a:r>
            <a:r>
              <a:rPr lang="ru-RU" sz="3200" dirty="0" smtClean="0"/>
              <a:t> уровне </a:t>
            </a:r>
            <a:r>
              <a:rPr lang="ru-RU" sz="3200" dirty="0"/>
              <a:t>образовательной организации, </a:t>
            </a:r>
            <a:r>
              <a:rPr lang="ru-RU" sz="3200" dirty="0" smtClean="0"/>
              <a:t>  </a:t>
            </a:r>
            <a:r>
              <a:rPr lang="ru-RU" sz="3200" dirty="0"/>
              <a:t>учебно-методических объединений и ассоциаций учителей-предметников.</a:t>
            </a:r>
          </a:p>
        </p:txBody>
      </p:sp>
    </p:spTree>
    <p:extLst>
      <p:ext uri="{BB962C8B-B14F-4D97-AF65-F5344CB8AC3E}">
        <p14:creationId xmlns:p14="http://schemas.microsoft.com/office/powerpoint/2010/main" val="1538725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365130"/>
            <a:ext cx="11647851" cy="13356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 управленческих механизмах введения обновленного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9" y="1772816"/>
            <a:ext cx="118093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рганизационно-методическая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каждого 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</a:t>
            </a:r>
            <a:r>
              <a:rPr lang="ru-RU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3200" dirty="0" smtClean="0"/>
              <a:t>проведение </a:t>
            </a:r>
            <a:r>
              <a:rPr lang="ru-RU" sz="3200" dirty="0"/>
              <a:t>анализа уроков, организованных в соответствии с требованиями обновленного ФГОС СОО</a:t>
            </a:r>
            <a:r>
              <a:rPr lang="ru-RU" sz="3200" dirty="0" smtClean="0"/>
              <a:t>;</a:t>
            </a:r>
          </a:p>
          <a:p>
            <a:pPr marL="0" indent="0" algn="just">
              <a:buNone/>
            </a:pPr>
            <a:r>
              <a:rPr lang="ru-RU" sz="3200" dirty="0" smtClean="0"/>
              <a:t>- организация </a:t>
            </a:r>
            <a:r>
              <a:rPr lang="ru-RU" sz="3200" dirty="0" err="1"/>
              <a:t>взаимопосещения</a:t>
            </a:r>
            <a:r>
              <a:rPr lang="ru-RU" sz="3200" dirty="0"/>
              <a:t> занятий </a:t>
            </a:r>
            <a:r>
              <a:rPr lang="ru-RU" sz="3200" dirty="0" smtClean="0"/>
              <a:t>учителями;</a:t>
            </a:r>
          </a:p>
          <a:p>
            <a:pPr marL="0" indent="0" algn="just">
              <a:buNone/>
            </a:pPr>
            <a:r>
              <a:rPr lang="ru-RU" sz="3200" dirty="0" smtClean="0"/>
              <a:t>- рассмотрение </a:t>
            </a:r>
            <a:r>
              <a:rPr lang="ru-RU" sz="3200" dirty="0"/>
              <a:t>на педагогических советах промежуточных результатов реализации обновленного ФГОС СОО;</a:t>
            </a:r>
          </a:p>
        </p:txBody>
      </p:sp>
    </p:spTree>
    <p:extLst>
      <p:ext uri="{BB962C8B-B14F-4D97-AF65-F5344CB8AC3E}">
        <p14:creationId xmlns:p14="http://schemas.microsoft.com/office/powerpoint/2010/main" val="2161855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365130"/>
            <a:ext cx="11563445" cy="13356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 управленческих механизмах введения обновленного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9" y="1772816"/>
            <a:ext cx="118093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рганизационно-методическая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каждого 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</a:t>
            </a:r>
            <a:r>
              <a:rPr lang="ru-RU" u="sng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sz="3600" dirty="0" smtClean="0"/>
              <a:t>формирование </a:t>
            </a:r>
            <a:r>
              <a:rPr lang="ru-RU" sz="3600" dirty="0"/>
              <a:t>системы </a:t>
            </a:r>
            <a:r>
              <a:rPr lang="ru-RU" sz="3600" dirty="0">
                <a:solidFill>
                  <a:srgbClr val="7030A0"/>
                </a:solidFill>
              </a:rPr>
              <a:t>наставничества </a:t>
            </a:r>
            <a:r>
              <a:rPr lang="ru-RU" sz="3600" dirty="0"/>
              <a:t>для профессионального роста молодых специалистов</a:t>
            </a:r>
            <a:r>
              <a:rPr lang="ru-RU" sz="3600" dirty="0" smtClean="0"/>
              <a:t>;</a:t>
            </a:r>
          </a:p>
          <a:p>
            <a:pPr marL="0" indent="0">
              <a:buNone/>
            </a:pPr>
            <a:r>
              <a:rPr lang="ru-RU" sz="3600" dirty="0" smtClean="0"/>
              <a:t>- обеспечение контроля </a:t>
            </a:r>
            <a:r>
              <a:rPr lang="ru-RU" sz="3600" dirty="0"/>
              <a:t>качества организации учителем учебно-воспитательного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798983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1" y="188643"/>
            <a:ext cx="11551839" cy="158417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План-график мероприятий </a:t>
            </a:r>
            <a:r>
              <a:rPr lang="ru-RU" sz="3600" b="1" dirty="0" smtClean="0">
                <a:solidFill>
                  <a:srgbClr val="002060"/>
                </a:solidFill>
              </a:rPr>
              <a:t>по введению обновленного ФГОС СОО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720032"/>
              </p:ext>
            </p:extLst>
          </p:nvPr>
        </p:nvGraphicFramePr>
        <p:xfrm>
          <a:off x="143339" y="2060575"/>
          <a:ext cx="11809312" cy="2179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52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9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№п/п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Наименование мероприятия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Сроки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Ответственный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Планируемый результат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191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88641"/>
            <a:ext cx="11270486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Разделы Плана-графика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268760"/>
            <a:ext cx="11521280" cy="39784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3900" dirty="0" smtClean="0"/>
              <a:t>Нормативное </a:t>
            </a:r>
            <a:r>
              <a:rPr lang="ru-RU" sz="3900" dirty="0"/>
              <a:t>обеспечение введения обновленного ФГОС среднего общего </a:t>
            </a:r>
            <a:r>
              <a:rPr lang="ru-RU" sz="3900" dirty="0" smtClean="0"/>
              <a:t>образования;</a:t>
            </a:r>
          </a:p>
          <a:p>
            <a:pPr marL="0" indent="0">
              <a:buNone/>
            </a:pPr>
            <a:r>
              <a:rPr lang="ru-RU" sz="3900" dirty="0" smtClean="0"/>
              <a:t>2. Методическое </a:t>
            </a:r>
            <a:r>
              <a:rPr lang="ru-RU" sz="3900" dirty="0"/>
              <a:t>обеспечение введения обновленного ФГОС среднего общего </a:t>
            </a:r>
            <a:r>
              <a:rPr lang="ru-RU" sz="3900" dirty="0" smtClean="0"/>
              <a:t>образования;</a:t>
            </a:r>
          </a:p>
          <a:p>
            <a:pPr marL="0" indent="0">
              <a:buNone/>
            </a:pPr>
            <a:r>
              <a:rPr lang="ru-RU" sz="3900" dirty="0" smtClean="0"/>
              <a:t>3. Кадровое </a:t>
            </a:r>
            <a:r>
              <a:rPr lang="ru-RU" sz="3900" dirty="0"/>
              <a:t>обеспечение введения обновленного ФГОС среднего общего </a:t>
            </a:r>
            <a:r>
              <a:rPr lang="ru-RU" sz="3900" dirty="0" smtClean="0"/>
              <a:t>образования;</a:t>
            </a:r>
          </a:p>
          <a:p>
            <a:pPr marL="0" indent="0">
              <a:buNone/>
            </a:pPr>
            <a:r>
              <a:rPr lang="ru-RU" sz="3900" dirty="0" smtClean="0"/>
              <a:t>4. Организационно-управленческое обеспечение </a:t>
            </a:r>
            <a:r>
              <a:rPr lang="ru-RU" sz="3900" dirty="0"/>
              <a:t>введения обновленного ФГОС среднего </a:t>
            </a:r>
            <a:r>
              <a:rPr lang="ru-RU" sz="3900" dirty="0" smtClean="0"/>
              <a:t>общего </a:t>
            </a:r>
            <a:r>
              <a:rPr lang="ru-RU" sz="3900" dirty="0"/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999313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88641"/>
            <a:ext cx="11523705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Разделы Плана-графика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628800"/>
            <a:ext cx="115212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5. </a:t>
            </a:r>
            <a:r>
              <a:rPr lang="ru-RU" sz="4000" dirty="0" smtClean="0"/>
              <a:t>Мониторинг </a:t>
            </a:r>
            <a:r>
              <a:rPr lang="ru-RU" sz="4000" dirty="0"/>
              <a:t>готовности </a:t>
            </a:r>
            <a:r>
              <a:rPr lang="ru-RU" sz="4000" dirty="0" smtClean="0"/>
              <a:t>к </a:t>
            </a:r>
            <a:r>
              <a:rPr lang="ru-RU" sz="4000" dirty="0"/>
              <a:t>введению обновленных ФГОС среднего общего </a:t>
            </a:r>
            <a:r>
              <a:rPr lang="ru-RU" sz="4000" dirty="0" smtClean="0"/>
              <a:t>образования;</a:t>
            </a:r>
          </a:p>
          <a:p>
            <a:pPr marL="0" indent="0">
              <a:buNone/>
            </a:pPr>
            <a:r>
              <a:rPr lang="ru-RU" sz="4000" dirty="0" smtClean="0"/>
              <a:t>6. Информационное </a:t>
            </a:r>
            <a:r>
              <a:rPr lang="ru-RU" sz="4000" dirty="0"/>
              <a:t>обеспечение введения обновленного ФГОС среднего общего </a:t>
            </a:r>
            <a:r>
              <a:rPr lang="ru-RU" sz="4000" dirty="0" smtClean="0"/>
              <a:t>образования.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886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5364"/>
            <a:ext cx="10515600" cy="5711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Федеральные основные образовательные программы (ФООП)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с 01.09.2023 г.</a:t>
            </a:r>
          </a:p>
          <a:p>
            <a:pPr marL="0" indent="0" algn="r">
              <a:buNone/>
            </a:pPr>
            <a:endParaRPr lang="ru-RU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Юмашев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М.А., </a:t>
            </a:r>
          </a:p>
          <a:p>
            <a:pPr marL="0" indent="0" algn="r">
              <a:buNone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УВР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2757"/>
            <a:ext cx="10515600" cy="5344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обновленного </a:t>
            </a:r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01.09.2023 г.</a:t>
            </a:r>
          </a:p>
          <a:p>
            <a:pPr marL="0" indent="0" algn="r"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Юмашев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.А., </a:t>
            </a:r>
          </a:p>
          <a:p>
            <a:pPr marL="0" indent="0" algn="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УВР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1" y="116632"/>
            <a:ext cx="11617291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>
                <a:solidFill>
                  <a:srgbClr val="002060"/>
                </a:solidFill>
              </a:rPr>
              <a:t>Федеральная  ООП  СОО</a:t>
            </a:r>
            <a:r>
              <a:rPr lang="ru-RU" b="1" u="sng" dirty="0">
                <a:solidFill>
                  <a:srgbClr val="002060"/>
                </a:solidFill>
              </a:rPr>
              <a:t/>
            </a:r>
            <a:br>
              <a:rPr lang="ru-RU" b="1" u="sng" dirty="0">
                <a:solidFill>
                  <a:srgbClr val="002060"/>
                </a:solidFill>
              </a:rPr>
            </a:b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980728"/>
            <a:ext cx="11713301" cy="4618214"/>
          </a:xfrm>
        </p:spPr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</a:rPr>
              <a:t>ЦЕЛЕВОЙ </a:t>
            </a:r>
            <a:r>
              <a:rPr lang="ru-RU" sz="2800" b="1" dirty="0" smtClean="0">
                <a:solidFill>
                  <a:srgbClr val="002060"/>
                </a:solidFill>
              </a:rPr>
              <a:t>РАЗДЕЛ: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пояснительная записка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планируемые результаты освоения обучающимися ФОП СОО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система оценки достижения планируемых результатов ФОП СОО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endParaRPr lang="ru-RU" sz="1800" dirty="0">
              <a:solidFill>
                <a:prstClr val="black"/>
              </a:solidFill>
            </a:endParaRPr>
          </a:p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</a:rPr>
              <a:t>СОДЕРЖАТЕЛЬНЫЙ </a:t>
            </a:r>
            <a:r>
              <a:rPr lang="ru-RU" sz="2800" b="1" dirty="0" smtClean="0">
                <a:solidFill>
                  <a:srgbClr val="002060"/>
                </a:solidFill>
              </a:rPr>
              <a:t>РАЗДЕЛ: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2800" b="1" u="sng" dirty="0">
                <a:solidFill>
                  <a:srgbClr val="FF0000"/>
                </a:solidFill>
              </a:rPr>
              <a:t>ФЕДЕРАЛЬНЫЕ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рабочие программы учебных </a:t>
            </a:r>
            <a:r>
              <a:rPr lang="ru-RU" sz="1800" dirty="0" smtClean="0">
                <a:solidFill>
                  <a:prstClr val="black"/>
                </a:solidFill>
              </a:rPr>
              <a:t>предметов (ФРП УП)</a:t>
            </a:r>
            <a:endParaRPr lang="ru-RU" sz="1800" dirty="0">
              <a:solidFill>
                <a:prstClr val="black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Программа формирования УУД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ФЕДЕРАЛЬНАЯ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рабочая программа воспитания</a:t>
            </a:r>
          </a:p>
          <a:p>
            <a:pPr marL="0" lvl="0" indent="0" algn="just" fontAlgn="base">
              <a:spcBef>
                <a:spcPts val="0"/>
              </a:spcBef>
              <a:buNone/>
            </a:pPr>
            <a:endParaRPr lang="ru-RU" sz="1800" dirty="0">
              <a:solidFill>
                <a:prstClr val="black"/>
              </a:solidFill>
            </a:endParaRPr>
          </a:p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</a:rPr>
              <a:t>ОРГАНИЗАЦИОННЫЙ  </a:t>
            </a:r>
            <a:r>
              <a:rPr lang="ru-RU" sz="2800" b="1" dirty="0" smtClean="0">
                <a:solidFill>
                  <a:srgbClr val="002060"/>
                </a:solidFill>
              </a:rPr>
              <a:t>РАЗДЕЛ: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</a:t>
            </a:r>
            <a:r>
              <a:rPr lang="ru-RU" sz="2800" dirty="0">
                <a:solidFill>
                  <a:prstClr val="black"/>
                </a:solidFill>
              </a:rPr>
              <a:t> учебный план 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</a:t>
            </a:r>
            <a:r>
              <a:rPr lang="ru-RU" sz="2800" dirty="0">
                <a:solidFill>
                  <a:prstClr val="black"/>
                </a:solidFill>
              </a:rPr>
              <a:t> план внеурочной деятельности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 </a:t>
            </a:r>
            <a:r>
              <a:rPr lang="ru-RU" sz="2800" dirty="0">
                <a:solidFill>
                  <a:prstClr val="black"/>
                </a:solidFill>
              </a:rPr>
              <a:t>календарный учебный график</a:t>
            </a:r>
          </a:p>
          <a:p>
            <a:pPr marL="0" lvl="0" indent="0" fontAlgn="base">
              <a:spcBef>
                <a:spcPts val="0"/>
              </a:spcBef>
              <a:buFontTx/>
              <a:buChar char="-"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 </a:t>
            </a:r>
            <a:r>
              <a:rPr lang="ru-RU" sz="2800" dirty="0">
                <a:solidFill>
                  <a:prstClr val="black"/>
                </a:solidFill>
              </a:rPr>
              <a:t>календарный план воспитательной работы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38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0" y="188640"/>
            <a:ext cx="11210461" cy="12961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 разработке и утверждении федеральных основных общеобразовательных программ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628800"/>
            <a:ext cx="11617291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№ 371-ФЗ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24.09.2022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согласно </a:t>
            </a:r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статьям 1, 2 Федерального закона № 371-ФЗ термин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«примерные программы» </a:t>
            </a:r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уровне начального общего, основного общего и среднего общего образования 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исключены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Федерального закона № 273-ФЗ</a:t>
            </a:r>
          </a:p>
        </p:txBody>
      </p:sp>
    </p:spTree>
    <p:extLst>
      <p:ext uri="{BB962C8B-B14F-4D97-AF65-F5344CB8AC3E}">
        <p14:creationId xmlns:p14="http://schemas.microsoft.com/office/powerpoint/2010/main" val="36647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2" y="116632"/>
            <a:ext cx="10849205" cy="131827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u="sng" dirty="0" smtClean="0">
                <a:solidFill>
                  <a:srgbClr val="002060"/>
                </a:solidFill>
              </a:rPr>
              <a:t>ПРИКАЗ</a:t>
            </a:r>
            <a:r>
              <a:rPr lang="ru-RU" sz="2800" b="1" dirty="0" smtClean="0">
                <a:solidFill>
                  <a:srgbClr val="002060"/>
                </a:solidFill>
              </a:rPr>
              <a:t> Министерства просвещения от 23.11.2022  </a:t>
            </a:r>
            <a:r>
              <a:rPr lang="ru-RU" sz="2400" b="1" dirty="0" smtClean="0">
                <a:solidFill>
                  <a:srgbClr val="002060"/>
                </a:solidFill>
              </a:rPr>
              <a:t>N </a:t>
            </a:r>
            <a:r>
              <a:rPr lang="ru-RU" sz="2400" b="1" dirty="0">
                <a:solidFill>
                  <a:srgbClr val="002060"/>
                </a:solidFill>
              </a:rPr>
              <a:t>1014 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ru-RU" sz="2400" b="1" dirty="0">
                <a:solidFill>
                  <a:srgbClr val="002060"/>
                </a:solidFill>
              </a:rPr>
              <a:t>ОБ УТВЕРЖДЕНИИ ФЕДЕРАЛЬНОЙ 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</a:rPr>
              <a:t>БРАЗОВАТЕЛЬНОЙ ПРОГРАММЫ СРЕДНЕГО </a:t>
            </a:r>
            <a:r>
              <a:rPr lang="ru-RU" sz="2400" b="1" dirty="0">
                <a:solidFill>
                  <a:srgbClr val="002060"/>
                </a:solidFill>
              </a:rPr>
              <a:t>ОБЩЕГО </a:t>
            </a:r>
            <a:r>
              <a:rPr lang="ru-RU" sz="2400" b="1" dirty="0" smtClean="0">
                <a:solidFill>
                  <a:srgbClr val="002060"/>
                </a:solidFill>
              </a:rPr>
              <a:t> ОБРАЗОВАНИЯ»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477109"/>
            <a:ext cx="11718189" cy="37560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100" dirty="0" smtClean="0">
                <a:solidFill>
                  <a:srgbClr val="FF0000"/>
                </a:solidFill>
              </a:rPr>
              <a:t>Содержание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>
                <a:solidFill>
                  <a:schemeClr val="tx1"/>
                </a:solidFill>
              </a:rPr>
              <a:t>ФОП СОО представлено </a:t>
            </a:r>
            <a:r>
              <a:rPr lang="ru-RU" sz="3100" b="1" dirty="0">
                <a:solidFill>
                  <a:srgbClr val="002060"/>
                </a:solidFill>
              </a:rPr>
              <a:t>учебно-методической документацией</a:t>
            </a:r>
            <a:r>
              <a:rPr lang="ru-RU" sz="3100" dirty="0">
                <a:solidFill>
                  <a:schemeClr val="tx1"/>
                </a:solidFill>
              </a:rPr>
              <a:t> (</a:t>
            </a:r>
            <a:r>
              <a:rPr lang="ru-RU" sz="3100" dirty="0">
                <a:solidFill>
                  <a:srgbClr val="C00000"/>
                </a:solidFill>
              </a:rPr>
              <a:t>федеральный учебный план, </a:t>
            </a:r>
            <a:r>
              <a:rPr lang="ru-RU" sz="3100" dirty="0">
                <a:solidFill>
                  <a:srgbClr val="002060"/>
                </a:solidFill>
              </a:rPr>
              <a:t>федеральный календарный учебный график, </a:t>
            </a:r>
            <a:r>
              <a:rPr lang="ru-RU" sz="3100" dirty="0">
                <a:solidFill>
                  <a:srgbClr val="C00000"/>
                </a:solidFill>
              </a:rPr>
              <a:t>федеральные рабочие программы, </a:t>
            </a:r>
            <a:r>
              <a:rPr lang="ru-RU" sz="3100" dirty="0">
                <a:solidFill>
                  <a:srgbClr val="002060"/>
                </a:solidFill>
              </a:rPr>
              <a:t>учебных предметов, </a:t>
            </a:r>
            <a:r>
              <a:rPr lang="ru-RU" sz="3100" dirty="0">
                <a:solidFill>
                  <a:srgbClr val="C00000"/>
                </a:solidFill>
              </a:rPr>
              <a:t>курсов, дисциплин (модулей), иных компонентов, </a:t>
            </a:r>
            <a:r>
              <a:rPr lang="ru-RU" sz="3100" dirty="0">
                <a:solidFill>
                  <a:srgbClr val="002060"/>
                </a:solidFill>
              </a:rPr>
              <a:t>федеральная рабочая программа воспитания, </a:t>
            </a:r>
            <a:r>
              <a:rPr lang="ru-RU" sz="3100" dirty="0">
                <a:solidFill>
                  <a:srgbClr val="C00000"/>
                </a:solidFill>
              </a:rPr>
              <a:t>федеральный календарный план воспитательной работы</a:t>
            </a:r>
            <a:r>
              <a:rPr lang="ru-RU" sz="3100" dirty="0">
                <a:solidFill>
                  <a:schemeClr val="tx1"/>
                </a:solidFill>
              </a:rPr>
              <a:t>), определяющей единые для Российской Федерации </a:t>
            </a:r>
            <a:r>
              <a:rPr lang="ru-RU" sz="3100" u="sng" dirty="0">
                <a:solidFill>
                  <a:srgbClr val="FF0000"/>
                </a:solidFill>
              </a:rPr>
              <a:t>базовые объем</a:t>
            </a:r>
            <a:r>
              <a:rPr lang="ru-RU" sz="3100" u="sng" dirty="0">
                <a:solidFill>
                  <a:schemeClr val="tx1"/>
                </a:solidFill>
              </a:rPr>
              <a:t> </a:t>
            </a:r>
            <a:r>
              <a:rPr lang="ru-RU" sz="3100" u="sng" dirty="0">
                <a:solidFill>
                  <a:srgbClr val="FF0000"/>
                </a:solidFill>
              </a:rPr>
              <a:t>и содержание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>
                <a:solidFill>
                  <a:schemeClr val="tx1"/>
                </a:solidFill>
              </a:rPr>
              <a:t>образования уровня основного общего образования, </a:t>
            </a:r>
            <a:r>
              <a:rPr lang="ru-RU" sz="3100" u="sng" dirty="0">
                <a:solidFill>
                  <a:srgbClr val="FF0000"/>
                </a:solidFill>
              </a:rPr>
              <a:t>планируемые результаты </a:t>
            </a:r>
            <a:r>
              <a:rPr lang="ru-RU" sz="3100" dirty="0">
                <a:solidFill>
                  <a:schemeClr val="tx1"/>
                </a:solidFill>
              </a:rPr>
              <a:t>освоения образовательной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5338093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ФООП  СОО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В ФООП прописаны технологии, методы и приемы работы. Они обязательны к исполнению.</a:t>
            </a:r>
          </a:p>
          <a:p>
            <a:endParaRPr lang="ru-RU" dirty="0" smtClean="0"/>
          </a:p>
          <a:p>
            <a:r>
              <a:rPr lang="ru-RU" sz="3600" b="1" u="sng" dirty="0" smtClean="0">
                <a:solidFill>
                  <a:srgbClr val="C00000"/>
                </a:solidFill>
              </a:rPr>
              <a:t>Рабочая программа педагога </a:t>
            </a:r>
            <a:r>
              <a:rPr lang="ru-RU" sz="3600" b="1" dirty="0" smtClean="0">
                <a:solidFill>
                  <a:srgbClr val="C00000"/>
                </a:solidFill>
              </a:rPr>
              <a:t>– это часть ООП соответствующего уровня.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16633"/>
            <a:ext cx="11394631" cy="122413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ООП СОО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392702"/>
            <a:ext cx="11713301" cy="52766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1"/>
                </a:solidFill>
              </a:rPr>
              <a:t>При разработке ООП СОО образовательная организация предусматривает </a:t>
            </a:r>
            <a:r>
              <a:rPr lang="ru-RU" sz="3600" u="sng" dirty="0">
                <a:solidFill>
                  <a:schemeClr val="tx1"/>
                </a:solidFill>
              </a:rPr>
              <a:t>непосредственное применение </a:t>
            </a:r>
            <a:r>
              <a:rPr lang="ru-RU" sz="3600" dirty="0">
                <a:solidFill>
                  <a:schemeClr val="tx1"/>
                </a:solidFill>
              </a:rPr>
              <a:t>при реализации </a:t>
            </a:r>
            <a:r>
              <a:rPr lang="ru-RU" sz="3600" u="sng" dirty="0">
                <a:solidFill>
                  <a:schemeClr val="tx1"/>
                </a:solidFill>
              </a:rPr>
              <a:t>обязательной части </a:t>
            </a:r>
            <a:r>
              <a:rPr lang="ru-RU" sz="3600" dirty="0">
                <a:solidFill>
                  <a:schemeClr val="tx1"/>
                </a:solidFill>
              </a:rPr>
              <a:t>ООП СОО </a:t>
            </a:r>
            <a:r>
              <a:rPr lang="ru-RU" sz="3600" u="sng" dirty="0"/>
              <a:t>федеральных рабочих программ </a:t>
            </a:r>
            <a:r>
              <a:rPr lang="ru-RU" sz="3600" dirty="0" smtClean="0">
                <a:solidFill>
                  <a:srgbClr val="C00000"/>
                </a:solidFill>
              </a:rPr>
              <a:t>по 6-ти </a:t>
            </a:r>
            <a:r>
              <a:rPr lang="ru-RU" sz="3600" dirty="0">
                <a:solidFill>
                  <a:srgbClr val="C00000"/>
                </a:solidFill>
              </a:rPr>
              <a:t>учебным </a:t>
            </a:r>
            <a:r>
              <a:rPr lang="ru-RU" sz="3600" dirty="0" smtClean="0">
                <a:solidFill>
                  <a:srgbClr val="C00000"/>
                </a:solidFill>
              </a:rPr>
              <a:t>предметам</a:t>
            </a:r>
          </a:p>
          <a:p>
            <a:pPr marL="0" indent="0" algn="ctr">
              <a:buNone/>
            </a:pPr>
            <a:r>
              <a:rPr lang="ru-RU" sz="3600" dirty="0" smtClean="0"/>
              <a:t> </a:t>
            </a:r>
            <a:r>
              <a:rPr lang="ru-RU" sz="3600" dirty="0"/>
              <a:t>"Русский язык", "Литература", "История", "Обществознание", "География" и 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"</a:t>
            </a:r>
            <a:r>
              <a:rPr lang="ru-RU" sz="3600" dirty="0"/>
              <a:t>Основы безопасности жизнедеятельности"</a:t>
            </a:r>
          </a:p>
        </p:txBody>
      </p:sp>
    </p:spTree>
    <p:extLst>
      <p:ext uri="{BB962C8B-B14F-4D97-AF65-F5344CB8AC3E}">
        <p14:creationId xmlns:p14="http://schemas.microsoft.com/office/powerpoint/2010/main" val="42050397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16633"/>
            <a:ext cx="11856402" cy="1080120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ФРП  УП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3" y="1842868"/>
            <a:ext cx="11329259" cy="4682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 </a:t>
            </a:r>
            <a:r>
              <a:rPr lang="ru-RU" sz="3600" dirty="0">
                <a:solidFill>
                  <a:srgbClr val="C00000"/>
                </a:solidFill>
              </a:rPr>
              <a:t>Федеральные рабочие программы учебных предметов </a:t>
            </a:r>
            <a:r>
              <a:rPr lang="ru-RU" sz="3600" dirty="0" smtClean="0"/>
              <a:t>(ФРП УП) </a:t>
            </a:r>
          </a:p>
          <a:p>
            <a:pPr marL="0" indent="0" algn="ctr">
              <a:buNone/>
            </a:pPr>
            <a:r>
              <a:rPr lang="ru-RU" sz="3600" dirty="0" smtClean="0"/>
              <a:t>обеспечивают </a:t>
            </a:r>
            <a:r>
              <a:rPr lang="ru-RU" sz="3600" dirty="0"/>
              <a:t>достижение планируемых результатов освоения ФОП </a:t>
            </a:r>
            <a:r>
              <a:rPr lang="ru-RU" sz="3600" dirty="0" smtClean="0"/>
              <a:t> СОО </a:t>
            </a:r>
            <a:r>
              <a:rPr lang="ru-RU" sz="3600" dirty="0"/>
              <a:t>и разработаны на основе требований ФГОС </a:t>
            </a:r>
            <a:r>
              <a:rPr lang="ru-RU" sz="3600" dirty="0" smtClean="0"/>
              <a:t> СОО </a:t>
            </a:r>
            <a:r>
              <a:rPr lang="ru-RU" sz="3600" dirty="0"/>
              <a:t>к результатам освоения программы среднего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350835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88660"/>
            <a:ext cx="11673522" cy="79208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ФООП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СОО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674203"/>
              </p:ext>
            </p:extLst>
          </p:nvPr>
        </p:nvGraphicFramePr>
        <p:xfrm>
          <a:off x="239185" y="908727"/>
          <a:ext cx="11713467" cy="4859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9630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467434" cy="15740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Федеральный календарный учебный график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2" y="1825643"/>
            <a:ext cx="11425269" cy="491574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</a:rPr>
              <a:t>Учебный год </a:t>
            </a:r>
            <a:r>
              <a:rPr lang="ru-RU" sz="3200" dirty="0">
                <a:solidFill>
                  <a:srgbClr val="C00000"/>
                </a:solidFill>
              </a:rPr>
              <a:t>начинается 1 сентября</a:t>
            </a:r>
            <a:r>
              <a:rPr lang="ru-RU" sz="3200" dirty="0"/>
              <a:t>, 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заканчивается </a:t>
            </a:r>
            <a:r>
              <a:rPr lang="ru-RU" sz="3200" dirty="0">
                <a:solidFill>
                  <a:srgbClr val="002060"/>
                </a:solidFill>
              </a:rPr>
              <a:t>20 </a:t>
            </a:r>
            <a:r>
              <a:rPr lang="ru-RU" sz="3200" dirty="0" smtClean="0">
                <a:solidFill>
                  <a:srgbClr val="002060"/>
                </a:solidFill>
              </a:rPr>
              <a:t>мая.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</a:rPr>
              <a:t>Продолжительность  учебных </a:t>
            </a:r>
            <a:r>
              <a:rPr lang="ru-RU" sz="3200" dirty="0">
                <a:solidFill>
                  <a:schemeClr val="tx1"/>
                </a:solidFill>
              </a:rPr>
              <a:t>четвертей: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 </a:t>
            </a:r>
            <a:r>
              <a:rPr lang="ru-RU" sz="3200" dirty="0" smtClean="0"/>
              <a:t>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недель;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II</a:t>
            </a:r>
            <a:r>
              <a:rPr lang="en-US" sz="3200" dirty="0" smtClean="0"/>
              <a:t> </a:t>
            </a:r>
            <a:r>
              <a:rPr lang="ru-RU" sz="3200" dirty="0" smtClean="0"/>
              <a:t>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недель;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III</a:t>
            </a:r>
            <a:r>
              <a:rPr lang="en-US" sz="3200" dirty="0" smtClean="0"/>
              <a:t> </a:t>
            </a:r>
            <a:r>
              <a:rPr lang="ru-RU" sz="3200" dirty="0" smtClean="0"/>
              <a:t>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10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недель (для </a:t>
            </a:r>
            <a:r>
              <a:rPr lang="ru-RU" sz="32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-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11 </a:t>
            </a:r>
            <a:r>
              <a:rPr lang="ru-RU" sz="3200" dirty="0" err="1">
                <a:solidFill>
                  <a:schemeClr val="tx1"/>
                </a:solidFill>
              </a:rPr>
              <a:t>кл</a:t>
            </a:r>
            <a:r>
              <a:rPr lang="ru-RU" sz="3200" dirty="0">
                <a:solidFill>
                  <a:schemeClr val="tx1"/>
                </a:solidFill>
              </a:rPr>
              <a:t> .), </a:t>
            </a:r>
            <a:r>
              <a:rPr lang="ru-RU" sz="3200" dirty="0">
                <a:solidFill>
                  <a:srgbClr val="FF0000"/>
                </a:solidFill>
              </a:rPr>
              <a:t>9</a:t>
            </a:r>
            <a:r>
              <a:rPr lang="ru-RU" sz="3200" dirty="0">
                <a:solidFill>
                  <a:schemeClr val="tx1"/>
                </a:solidFill>
              </a:rPr>
              <a:t> учебных недель (для 1 </a:t>
            </a:r>
            <a:r>
              <a:rPr lang="ru-RU" sz="3200" dirty="0" err="1" smtClean="0">
                <a:solidFill>
                  <a:schemeClr val="tx1"/>
                </a:solidFill>
              </a:rPr>
              <a:t>кл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IV 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</a:t>
            </a:r>
            <a:r>
              <a:rPr lang="ru-RU" sz="3200" dirty="0" smtClean="0">
                <a:solidFill>
                  <a:schemeClr val="tx1"/>
                </a:solidFill>
              </a:rPr>
              <a:t>недель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018440" cy="15740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Федеральный календарный учебный график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2" y="1825643"/>
            <a:ext cx="11425269" cy="491574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каникул: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По окончании </a:t>
            </a:r>
            <a:r>
              <a:rPr lang="ru-RU" sz="3600" dirty="0">
                <a:solidFill>
                  <a:schemeClr val="tx1"/>
                </a:solidFill>
              </a:rPr>
              <a:t>I, II, III четверти 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smtClean="0">
                <a:solidFill>
                  <a:srgbClr val="FF0000"/>
                </a:solidFill>
              </a:rPr>
              <a:t>9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календарных дней;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Дополнительные каникулы - </a:t>
            </a:r>
            <a:r>
              <a:rPr lang="ru-RU" sz="3600" dirty="0" smtClean="0">
                <a:solidFill>
                  <a:srgbClr val="FF0000"/>
                </a:solidFill>
              </a:rPr>
              <a:t>9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календарных дней (</a:t>
            </a:r>
            <a:r>
              <a:rPr lang="ru-RU" sz="3600" dirty="0">
                <a:solidFill>
                  <a:srgbClr val="002060"/>
                </a:solidFill>
              </a:rPr>
              <a:t>для 1 </a:t>
            </a:r>
            <a:r>
              <a:rPr lang="ru-RU" sz="3600" dirty="0" err="1" smtClean="0">
                <a:solidFill>
                  <a:srgbClr val="002060"/>
                </a:solidFill>
              </a:rPr>
              <a:t>кл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r>
              <a:rPr lang="ru-RU" sz="3600" dirty="0" smtClean="0">
                <a:solidFill>
                  <a:schemeClr val="tx1"/>
                </a:solidFill>
              </a:rPr>
              <a:t>);</a:t>
            </a:r>
            <a:endParaRPr lang="ru-RU" sz="3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По окончании </a:t>
            </a:r>
            <a:r>
              <a:rPr lang="ru-RU" sz="3600" dirty="0">
                <a:solidFill>
                  <a:schemeClr val="tx1"/>
                </a:solidFill>
              </a:rPr>
              <a:t>учебного года (летние каникулы) 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smtClean="0">
                <a:solidFill>
                  <a:srgbClr val="002060"/>
                </a:solidFill>
              </a:rPr>
              <a:t>не </a:t>
            </a:r>
            <a:r>
              <a:rPr lang="ru-RU" sz="3600" dirty="0">
                <a:solidFill>
                  <a:srgbClr val="002060"/>
                </a:solidFill>
              </a:rPr>
              <a:t>менее 8 недель</a:t>
            </a:r>
          </a:p>
        </p:txBody>
      </p:sp>
    </p:spTree>
    <p:extLst>
      <p:ext uri="{BB962C8B-B14F-4D97-AF65-F5344CB8AC3E}">
        <p14:creationId xmlns:p14="http://schemas.microsoft.com/office/powerpoint/2010/main" val="21856363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51216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ФГОС-3.0: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электронная информационно-образовательная среда школы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484784"/>
            <a:ext cx="11713301" cy="407195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5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обеспечивать: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sz="4400" dirty="0" smtClean="0"/>
              <a:t>доступ к учебным планам, рабочим программам учебных предметов, учебных курсов, электронным учебным изданиям и электронным образовательным ресурсам, указанным в рабочих программах (в том числе внеурочной деятельности) посредством сети Интернет;</a:t>
            </a:r>
          </a:p>
          <a:p>
            <a:pPr marL="0" indent="0">
              <a:buNone/>
            </a:pPr>
            <a:r>
              <a:rPr lang="ru-RU" sz="4400" dirty="0" smtClean="0"/>
              <a:t>• </a:t>
            </a:r>
            <a:r>
              <a:rPr lang="ru-RU" sz="5100" dirty="0" smtClean="0"/>
              <a:t>формирование и хранение </a:t>
            </a:r>
            <a:r>
              <a:rPr lang="ru-RU" sz="5100" dirty="0" smtClean="0">
                <a:solidFill>
                  <a:srgbClr val="C00000"/>
                </a:solidFill>
              </a:rPr>
              <a:t>электронного портфолио обучающегося</a:t>
            </a:r>
            <a:r>
              <a:rPr lang="ru-RU" sz="5100" dirty="0" smtClean="0"/>
              <a:t>, в том числе выполненных им работ и результатов выполнения работ;</a:t>
            </a:r>
          </a:p>
          <a:p>
            <a:pPr marL="0" indent="0">
              <a:buNone/>
            </a:pPr>
            <a:r>
              <a:rPr lang="ru-RU" sz="5100" dirty="0" smtClean="0"/>
              <a:t>• фиксацию и хранение информации о ходе образовательного процесса, результатов промежуточной аттестации и результатов освоения программы (</a:t>
            </a:r>
            <a:r>
              <a:rPr lang="ru-RU" sz="5100" b="1" dirty="0" smtClean="0">
                <a:solidFill>
                  <a:srgbClr val="C00000"/>
                </a:solidFill>
              </a:rPr>
              <a:t>ФГИС «Моя школа»</a:t>
            </a:r>
            <a:r>
              <a:rPr lang="ru-RU" sz="5100" dirty="0" smtClean="0"/>
              <a:t>);</a:t>
            </a:r>
          </a:p>
          <a:p>
            <a:pPr marL="0" indent="0">
              <a:buNone/>
            </a:pPr>
            <a:r>
              <a:rPr lang="ru-RU" sz="5100" dirty="0" smtClean="0"/>
              <a:t>• проведение учебных занятий, процедуры оценки результатов</a:t>
            </a:r>
          </a:p>
          <a:p>
            <a:pPr marL="0" indent="0">
              <a:buNone/>
            </a:pPr>
            <a:r>
              <a:rPr lang="ru-RU" sz="5100" dirty="0" smtClean="0"/>
              <a:t>обучения;</a:t>
            </a:r>
          </a:p>
          <a:p>
            <a:pPr marL="0" indent="0">
              <a:buNone/>
            </a:pPr>
            <a:r>
              <a:rPr lang="ru-RU" sz="5100" dirty="0" smtClean="0"/>
              <a:t>• взаимодействие между участниками образовательного процесса, в том числе посредством сети Интернет.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1146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Переход на обновленный ФГОС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23350"/>
              </p:ext>
            </p:extLst>
          </p:nvPr>
        </p:nvGraphicFramePr>
        <p:xfrm>
          <a:off x="379827" y="1842867"/>
          <a:ext cx="1150737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791">
                  <a:extLst>
                    <a:ext uri="{9D8B030D-6E8A-4147-A177-3AD203B41FA5}">
                      <a16:colId xmlns:a16="http://schemas.microsoft.com/office/drawing/2014/main" val="3909064004"/>
                    </a:ext>
                  </a:extLst>
                </a:gridCol>
                <a:gridCol w="3835791">
                  <a:extLst>
                    <a:ext uri="{9D8B030D-6E8A-4147-A177-3AD203B41FA5}">
                      <a16:colId xmlns:a16="http://schemas.microsoft.com/office/drawing/2014/main" val="1820439001"/>
                    </a:ext>
                  </a:extLst>
                </a:gridCol>
                <a:gridCol w="3835791">
                  <a:extLst>
                    <a:ext uri="{9D8B030D-6E8A-4147-A177-3AD203B41FA5}">
                      <a16:colId xmlns:a16="http://schemas.microsoft.com/office/drawing/2014/main" val="1968177286"/>
                    </a:ext>
                  </a:extLst>
                </a:gridCol>
              </a:tblGrid>
              <a:tr h="65487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ФГОС НОО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ФГОС ООО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ФГОС СОО</a:t>
                      </a:r>
                      <a:endParaRPr lang="ru-RU" sz="44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3858129689"/>
                  </a:ext>
                </a:extLst>
              </a:tr>
              <a:tr h="2383747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с 01.09.202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sz="4400" dirty="0" smtClean="0"/>
                        <a:t> г. </a:t>
                      </a:r>
                    </a:p>
                    <a:p>
                      <a:r>
                        <a:rPr lang="ru-RU" sz="4400" dirty="0" smtClean="0"/>
                        <a:t>      </a:t>
                      </a:r>
                    </a:p>
                    <a:p>
                      <a:r>
                        <a:rPr lang="ru-RU" sz="4400" dirty="0" smtClean="0"/>
                        <a:t> – 1 классы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с 01.09.202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sz="4400" dirty="0" smtClean="0"/>
                        <a:t> г. </a:t>
                      </a:r>
                    </a:p>
                    <a:p>
                      <a:r>
                        <a:rPr lang="ru-RU" sz="4400" dirty="0" smtClean="0"/>
                        <a:t>        </a:t>
                      </a:r>
                    </a:p>
                    <a:p>
                      <a:r>
                        <a:rPr lang="ru-RU" sz="4400" dirty="0" smtClean="0"/>
                        <a:t>– 5 классы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С 01.09.202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ru-RU" sz="4400" dirty="0" smtClean="0"/>
                        <a:t> г. </a:t>
                      </a:r>
                    </a:p>
                    <a:p>
                      <a:r>
                        <a:rPr lang="ru-RU" sz="4400" dirty="0" smtClean="0"/>
                        <a:t>     </a:t>
                      </a:r>
                    </a:p>
                    <a:p>
                      <a:r>
                        <a:rPr lang="ru-RU" sz="4400" dirty="0" smtClean="0"/>
                        <a:t>–</a:t>
                      </a:r>
                      <a:r>
                        <a:rPr lang="ru-RU" sz="4400" baseline="0" dirty="0" smtClean="0"/>
                        <a:t> </a:t>
                      </a:r>
                      <a:r>
                        <a:rPr lang="ru-RU" sz="4400" dirty="0" smtClean="0"/>
                        <a:t> 10 классы</a:t>
                      </a:r>
                    </a:p>
                    <a:p>
                      <a:endParaRPr lang="ru-RU" sz="44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42547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27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Повышение квалификации педагогов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1960" y="1612265"/>
            <a:ext cx="11033760" cy="4351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ВСЕ педагоги</a:t>
            </a:r>
            <a:r>
              <a:rPr lang="ru-RU" dirty="0" smtClean="0"/>
              <a:t>, которые будут работать по обновленным ФГОС НОО во 2-ых классах, ФГОС ООО в 6-ых классах, ФГОС СОО в 10 классах, </a:t>
            </a:r>
            <a:r>
              <a:rPr lang="ru-RU" dirty="0" smtClean="0">
                <a:solidFill>
                  <a:srgbClr val="C00000"/>
                </a:solidFill>
              </a:rPr>
              <a:t>ОБЯЗАНЫ пройти курсы повышения квалификации </a:t>
            </a:r>
            <a:r>
              <a:rPr lang="ru-RU" b="1" dirty="0" smtClean="0">
                <a:solidFill>
                  <a:srgbClr val="002060"/>
                </a:solidFill>
              </a:rPr>
              <a:t>до 01.09.2023 г.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Все члены рабочей группы по введению ФГОС СОО и ФООП также должны пройти курсы повышения квалификации </a:t>
            </a:r>
            <a:r>
              <a:rPr lang="ru-RU" b="1" dirty="0" smtClean="0">
                <a:solidFill>
                  <a:srgbClr val="FF0000"/>
                </a:solidFill>
              </a:rPr>
              <a:t>(все заместители директора по УВР и ВР, педагог-психолог, социальный педагог, руководители ШМО, руководитель ШМО педагогов сопровождения).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Новое в Учебном плане: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Введение учебного модуля «ОДНКНР» с 5 по 9 класс (1 час в неделю).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Проект решения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педагогического совета: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825625"/>
            <a:ext cx="11780520" cy="4351338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Сформировать рабочую группу по введению обновленного ФГОС СОО.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Составить и утвердить план введения обновленного ФГОС СОО.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Сформировать рабочую группу по введению ФООП в ООП НОО, ООП ООО, ООП СОО.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Составить и утвердить план введения ФООП в ООП школы.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Членам рабочих групп пройти соответствующие курсы повышения квалификации до 15.08.2023 г.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025314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Проект решения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педагогического совета: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840" y="1825625"/>
            <a:ext cx="117195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6. Разместить информацию о рабочих группах и планах введения обновленного ФГОС СОО и ФООП на сайте школы.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sz="2800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726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Переход на </a:t>
            </a:r>
            <a:r>
              <a:rPr lang="ru-RU" b="1" dirty="0" smtClean="0">
                <a:solidFill>
                  <a:srgbClr val="002060"/>
                </a:solidFill>
              </a:rPr>
              <a:t>обновленный </a:t>
            </a:r>
            <a:r>
              <a:rPr lang="ru-RU" b="1" dirty="0">
                <a:solidFill>
                  <a:srgbClr val="002060"/>
                </a:solidFill>
              </a:rPr>
              <a:t>ФГОС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587660"/>
              </p:ext>
            </p:extLst>
          </p:nvPr>
        </p:nvGraphicFramePr>
        <p:xfrm>
          <a:off x="295423" y="1292359"/>
          <a:ext cx="1163398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994">
                  <a:extLst>
                    <a:ext uri="{9D8B030D-6E8A-4147-A177-3AD203B41FA5}">
                      <a16:colId xmlns:a16="http://schemas.microsoft.com/office/drawing/2014/main" val="2645371514"/>
                    </a:ext>
                  </a:extLst>
                </a:gridCol>
                <a:gridCol w="3877994">
                  <a:extLst>
                    <a:ext uri="{9D8B030D-6E8A-4147-A177-3AD203B41FA5}">
                      <a16:colId xmlns:a16="http://schemas.microsoft.com/office/drawing/2014/main" val="2830023223"/>
                    </a:ext>
                  </a:extLst>
                </a:gridCol>
                <a:gridCol w="3877994">
                  <a:extLst>
                    <a:ext uri="{9D8B030D-6E8A-4147-A177-3AD203B41FA5}">
                      <a16:colId xmlns:a16="http://schemas.microsoft.com/office/drawing/2014/main" val="97331980"/>
                    </a:ext>
                  </a:extLst>
                </a:gridCol>
              </a:tblGrid>
              <a:tr h="3656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ФГОС НОО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ФГОС ООО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ФГОС СОО</a:t>
                      </a:r>
                      <a:endParaRPr lang="ru-RU" sz="2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3854671377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 01.09.2022 г.                         </a:t>
                      </a:r>
                    </a:p>
                    <a:p>
                      <a:r>
                        <a:rPr lang="ru-RU" sz="2800" dirty="0" smtClean="0"/>
                        <a:t>                       – 1 классы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 01.09.2022 г.                     </a:t>
                      </a:r>
                    </a:p>
                    <a:p>
                      <a:r>
                        <a:rPr lang="ru-RU" sz="2800" dirty="0" smtClean="0"/>
                        <a:t>                        – 5 классы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 01.09.2023 г.                 </a:t>
                      </a: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                     -</a:t>
                      </a:r>
                      <a:r>
                        <a:rPr lang="ru-RU" sz="28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10 классы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100042509"/>
                  </a:ext>
                </a:extLst>
              </a:tr>
              <a:tr h="42575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 01.09.2023 г.       </a:t>
                      </a: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          - 2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или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2,3 классы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 01.09.2023 г.      </a:t>
                      </a: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          - 6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или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6,7 классы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 01.09.2023</a:t>
                      </a:r>
                      <a:r>
                        <a:rPr lang="ru-RU" sz="2800" baseline="0" dirty="0" smtClean="0"/>
                        <a:t> г.                             </a:t>
                      </a:r>
                    </a:p>
                    <a:p>
                      <a:r>
                        <a:rPr lang="ru-RU" sz="2800" baseline="0" dirty="0" smtClean="0"/>
                        <a:t>                        - 11 классы</a:t>
                      </a:r>
                      <a:endParaRPr lang="ru-RU" sz="2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831148346"/>
                  </a:ext>
                </a:extLst>
              </a:tr>
              <a:tr h="877459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с 01.09.2024 г. </a:t>
                      </a:r>
                      <a:r>
                        <a:rPr lang="ru-RU" sz="2800" dirty="0" smtClean="0"/>
                        <a:t>– вся</a:t>
                      </a:r>
                      <a:r>
                        <a:rPr lang="ru-RU" sz="2800" baseline="0" dirty="0" smtClean="0"/>
                        <a:t> начальная школа (1-4 классы)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с 01.09.2024 г. </a:t>
                      </a:r>
                      <a:r>
                        <a:rPr lang="ru-RU" sz="2800" dirty="0" smtClean="0"/>
                        <a:t>– вся основная школа (5-9 классы)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800789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29" y="143436"/>
            <a:ext cx="11801277" cy="82723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Изменения в нормативной базе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7" y="1308848"/>
            <a:ext cx="11878237" cy="4261958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Федеральный </a:t>
            </a:r>
            <a:r>
              <a:rPr lang="ru-RU" dirty="0"/>
              <a:t>закон от </a:t>
            </a:r>
            <a:r>
              <a:rPr lang="ru-RU" dirty="0" smtClean="0"/>
              <a:t>24.09.2022   </a:t>
            </a:r>
            <a:r>
              <a:rPr lang="ru-RU" dirty="0"/>
              <a:t>№ </a:t>
            </a:r>
            <a:r>
              <a:rPr lang="ru-RU" dirty="0" smtClean="0"/>
              <a:t>371-ФЗ   «</a:t>
            </a:r>
            <a:r>
              <a:rPr lang="ru-RU" dirty="0"/>
              <a:t>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</a:t>
            </a:r>
            <a:r>
              <a:rPr lang="ru-RU" dirty="0" smtClean="0"/>
              <a:t>Федерации»</a:t>
            </a:r>
          </a:p>
          <a:p>
            <a:pPr marL="0" indent="0">
              <a:buNone/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Ч. 10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</a:t>
            </a: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10.1. 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основная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определяющая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для Российской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 содержание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определенного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и (или)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направленности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9723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3"/>
            <a:ext cx="11619716" cy="71336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Изменения в законодательстве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7286" y="1012873"/>
            <a:ext cx="116902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Ст.12 ФЗ № 273, п. 6.2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Организация, </a:t>
            </a:r>
            <a:r>
              <a:rPr lang="ru-RU" sz="2800" dirty="0" smtClean="0"/>
              <a:t>осуществляющая образовательную </a:t>
            </a:r>
            <a:r>
              <a:rPr lang="ru-RU" sz="2800" dirty="0"/>
              <a:t>деятельность при разработке </a:t>
            </a:r>
            <a:r>
              <a:rPr lang="ru-RU" sz="2800" dirty="0" smtClean="0"/>
              <a:t>соответствующей общеобразовательной </a:t>
            </a:r>
            <a:r>
              <a:rPr lang="ru-RU" sz="2800" dirty="0"/>
              <a:t>программы вправе </a:t>
            </a:r>
            <a:r>
              <a:rPr lang="ru-RU" sz="2800" dirty="0" smtClean="0"/>
              <a:t>предусмотреть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перераспределение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предусмотренного в федеральном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учебном плане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времени на изучение учебных предметов, </a:t>
            </a:r>
            <a:r>
              <a:rPr lang="ru-RU" sz="2800" dirty="0"/>
              <a:t>по которым </a:t>
            </a:r>
            <a:r>
              <a:rPr lang="ru-RU" sz="2800" u="sng" dirty="0" smtClean="0"/>
              <a:t>не проводится </a:t>
            </a:r>
            <a:r>
              <a:rPr lang="ru-RU" sz="2800" u="sng" dirty="0"/>
              <a:t>государственная итоговая аттестация</a:t>
            </a:r>
            <a:r>
              <a:rPr lang="ru-RU" sz="2800" dirty="0"/>
              <a:t>, </a:t>
            </a:r>
            <a:r>
              <a:rPr lang="ru-RU" sz="2800" b="1" dirty="0">
                <a:solidFill>
                  <a:srgbClr val="002060"/>
                </a:solidFill>
              </a:rPr>
              <a:t>в </a:t>
            </a:r>
            <a:r>
              <a:rPr lang="ru-RU" sz="2800" b="1" dirty="0" smtClean="0">
                <a:solidFill>
                  <a:srgbClr val="002060"/>
                </a:solidFill>
              </a:rPr>
              <a:t>пользу изучения </a:t>
            </a:r>
            <a:r>
              <a:rPr lang="ru-RU" sz="2800" b="1" dirty="0">
                <a:solidFill>
                  <a:srgbClr val="002060"/>
                </a:solidFill>
              </a:rPr>
              <a:t>иных учебных предметов, в том числе на </a:t>
            </a:r>
            <a:r>
              <a:rPr lang="ru-RU" sz="2800" b="1" dirty="0" smtClean="0">
                <a:solidFill>
                  <a:srgbClr val="002060"/>
                </a:solidFill>
              </a:rPr>
              <a:t>организацию углубленного </a:t>
            </a:r>
            <a:r>
              <a:rPr lang="ru-RU" sz="2800" b="1" dirty="0">
                <a:solidFill>
                  <a:srgbClr val="002060"/>
                </a:solidFill>
              </a:rPr>
              <a:t>изучения отдельных учебных предметов </a:t>
            </a:r>
            <a:r>
              <a:rPr lang="ru-RU" sz="2800" b="1" dirty="0" smtClean="0">
                <a:solidFill>
                  <a:srgbClr val="002060"/>
                </a:solidFill>
              </a:rPr>
              <a:t>и профильное </a:t>
            </a:r>
            <a:r>
              <a:rPr lang="ru-RU" sz="2800" b="1" dirty="0">
                <a:solidFill>
                  <a:srgbClr val="002060"/>
                </a:solidFill>
              </a:rPr>
              <a:t>обучение </a:t>
            </a:r>
            <a:r>
              <a:rPr lang="ru-RU" sz="2800" dirty="0"/>
              <a:t>(вступает в силу с 01.01.23 г.)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44332" y="5317587"/>
            <a:ext cx="815926" cy="464235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51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29" y="143436"/>
            <a:ext cx="11716871" cy="602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Изменения в нормативной базе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96" y="1308847"/>
            <a:ext cx="11492753" cy="440263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Федеральный закон 24.09.2022 </a:t>
            </a:r>
            <a:r>
              <a:rPr lang="ru-RU" dirty="0"/>
              <a:t>№ </a:t>
            </a:r>
            <a:r>
              <a:rPr lang="ru-RU" dirty="0" smtClean="0"/>
              <a:t>371-ФЗ «О </a:t>
            </a:r>
            <a:r>
              <a:rPr lang="ru-RU" dirty="0"/>
              <a:t>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</a:t>
            </a:r>
            <a:r>
              <a:rPr lang="ru-RU" dirty="0" smtClean="0"/>
              <a:t>Федерации»</a:t>
            </a:r>
          </a:p>
          <a:p>
            <a:pPr marL="0" indent="0">
              <a:buNone/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0" indent="0" algn="just">
              <a:buNone/>
            </a:pPr>
            <a:r>
              <a:rPr lang="ru-RU" dirty="0" smtClean="0"/>
              <a:t>6.</a:t>
            </a:r>
            <a:r>
              <a:rPr lang="ru-RU" dirty="0" smtClean="0">
                <a:solidFill>
                  <a:srgbClr val="FF0000"/>
                </a:solidFill>
              </a:rPr>
              <a:t>3 </a:t>
            </a:r>
            <a:r>
              <a:rPr lang="ru-RU" dirty="0" smtClean="0">
                <a:solidFill>
                  <a:schemeClr val="tx1"/>
                </a:solidFill>
              </a:rPr>
              <a:t>При </a:t>
            </a:r>
            <a:r>
              <a:rPr lang="ru-RU" dirty="0">
                <a:solidFill>
                  <a:schemeClr val="tx1"/>
                </a:solidFill>
              </a:rPr>
              <a:t>разработке основной образовательной программы организация, осуществляющая образовательную деятельность по имеющим государственную аккредитацию образовательным программам начального общего, основного общего, среднего общего образования предусматривают непосредственное применение при реализации </a:t>
            </a:r>
            <a:r>
              <a:rPr lang="ru-RU" b="1" u="sng" dirty="0">
                <a:solidFill>
                  <a:schemeClr val="tx1"/>
                </a:solidFill>
              </a:rPr>
              <a:t>обязательной части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образовательной программы </a:t>
            </a:r>
            <a:r>
              <a:rPr lang="ru-RU" i="1" dirty="0">
                <a:solidFill>
                  <a:schemeClr val="tx1"/>
                </a:solidFill>
              </a:rPr>
              <a:t>НОО</a:t>
            </a:r>
            <a:r>
              <a:rPr lang="ru-RU" dirty="0">
                <a:solidFill>
                  <a:schemeClr val="tx1"/>
                </a:solidFill>
              </a:rPr>
              <a:t> федеральных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рабочих программ </a:t>
            </a:r>
            <a:r>
              <a:rPr lang="ru-RU" dirty="0">
                <a:solidFill>
                  <a:schemeClr val="tx1"/>
                </a:solidFill>
              </a:rPr>
              <a:t>по учебным предметам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«Русский язык», «Литературное чтение», «Окружающий мир», </a:t>
            </a:r>
            <a:r>
              <a:rPr lang="ru-RU" dirty="0">
                <a:solidFill>
                  <a:schemeClr val="tx1"/>
                </a:solidFill>
              </a:rPr>
              <a:t>а при реализации обязательной части </a:t>
            </a:r>
            <a:r>
              <a:rPr lang="ru-RU" i="1" dirty="0">
                <a:solidFill>
                  <a:schemeClr val="tx1"/>
                </a:solidFill>
              </a:rPr>
              <a:t>ОО и СОО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«Русский язык», «Литература», «История», «Обществознание», «География», «ОБЖ»</a:t>
            </a:r>
            <a:endParaRPr lang="ru-RU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695" y="134477"/>
            <a:ext cx="10408024" cy="101300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Нормативно-правовые основания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27" y="1317813"/>
            <a:ext cx="11779623" cy="528021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НОО                 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У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тверждена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приказом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Российской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 от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16.11.2022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ООО                                             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тверждена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приказом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Российской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 от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16.11.2022 №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СОО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</a:t>
            </a:r>
            <a:r>
              <a:rPr lang="ru-RU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тверждена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приказом </a:t>
            </a:r>
            <a:endPara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Российской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 от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23.11.2022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1014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983766" y="1689176"/>
            <a:ext cx="199912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867224" y="3212976"/>
            <a:ext cx="223221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866818" y="4753643"/>
            <a:ext cx="196327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3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2294</Words>
  <Application>Microsoft Office PowerPoint</Application>
  <PresentationFormat>Широкоэкранный</PresentationFormat>
  <Paragraphs>272</Paragraphs>
  <Slides>43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9" baseType="lpstr">
      <vt:lpstr>Arial</vt:lpstr>
      <vt:lpstr>Calibri</vt:lpstr>
      <vt:lpstr>Calibri Light</vt:lpstr>
      <vt:lpstr>Century Gothic</vt:lpstr>
      <vt:lpstr>Times New Roman</vt:lpstr>
      <vt:lpstr>Тема Office</vt:lpstr>
      <vt:lpstr>Педагогический совет  «Введение обновленного ФГОС СОО. Переход на   федеральные основные образовательные программы общего образования (ФООП)»   </vt:lpstr>
      <vt:lpstr>Повестка  педагогического совета:</vt:lpstr>
      <vt:lpstr>Презентация PowerPoint</vt:lpstr>
      <vt:lpstr>Переход на обновленный ФГОС</vt:lpstr>
      <vt:lpstr>Переход на обновленный ФГОС</vt:lpstr>
      <vt:lpstr>Изменения в нормативной базе</vt:lpstr>
      <vt:lpstr>Изменения в законодательстве</vt:lpstr>
      <vt:lpstr>Изменения в нормативной базе</vt:lpstr>
      <vt:lpstr>Нормативно-правовые основания</vt:lpstr>
      <vt:lpstr> Письмо Министерства просвещения РФ  от 17.11.2022  N 03-1889 </vt:lpstr>
      <vt:lpstr>Изменения ФГОС СОО </vt:lpstr>
      <vt:lpstr>СТРАТЕГИЯ  ОБНОВЛЕНИЯ</vt:lpstr>
      <vt:lpstr>Государственная политика</vt:lpstr>
      <vt:lpstr> Когда начинаем работать по ФГОС СОО? </vt:lpstr>
      <vt:lpstr>Уточнение требований  к результатам освоения ООП СОО</vt:lpstr>
      <vt:lpstr>Общий объем аудиторной работы обучающихся</vt:lpstr>
      <vt:lpstr>Общий объем аудиторной нагрузки, согласно обновленным ФГОС  </vt:lpstr>
      <vt:lpstr>ФЕДЕРАЛЬНЫЙ УЧЕБНЫЙ ПЛАН (19 вариантов)</vt:lpstr>
      <vt:lpstr>ФЕДЕРАЛЬНЫЙ УЧЕБНЫЙ ПЛАН (19 вариантов)</vt:lpstr>
      <vt:lpstr>Учебный план</vt:lpstr>
      <vt:lpstr>Учебный план</vt:lpstr>
      <vt:lpstr>Учебный план</vt:lpstr>
      <vt:lpstr>Об управленческих механизмах введения обновленного ФГОС СОО</vt:lpstr>
      <vt:lpstr>Об управленческих механизмах введения обновленного ФГОС СОО</vt:lpstr>
      <vt:lpstr>Об управленческих механизмах введения обновленного ФГОС СОО</vt:lpstr>
      <vt:lpstr>План-график мероприятий по введению обновленного ФГОС СОО</vt:lpstr>
      <vt:lpstr>Разделы Плана-графика</vt:lpstr>
      <vt:lpstr>Разделы Плана-графика</vt:lpstr>
      <vt:lpstr>Презентация PowerPoint</vt:lpstr>
      <vt:lpstr> Федеральная  ООП  СОО </vt:lpstr>
      <vt:lpstr>О разработке и утверждении федеральных основных общеобразовательных программ</vt:lpstr>
      <vt:lpstr> ПРИКАЗ Министерства просвещения от 23.11.2022  N 1014  «ОБ УТВЕРЖДЕНИИ ФЕДЕРАЛЬНОЙ  ОБРАЗОВАТЕЛЬНОЙ ПРОГРАММЫ СРЕДНЕГО ОБЩЕГО  ОБРАЗОВАНИЯ» </vt:lpstr>
      <vt:lpstr>ФООП  СОО</vt:lpstr>
      <vt:lpstr>ООП СОО</vt:lpstr>
      <vt:lpstr>ФРП  УП</vt:lpstr>
      <vt:lpstr>ФООП СОО</vt:lpstr>
      <vt:lpstr>Федеральный календарный учебный график</vt:lpstr>
      <vt:lpstr>Федеральный календарный учебный график</vt:lpstr>
      <vt:lpstr>ФГОС-3.0: электронная информационно-образовательная среда школы</vt:lpstr>
      <vt:lpstr>Повышение квалификации педагогов</vt:lpstr>
      <vt:lpstr>Новое в Учебном плане:</vt:lpstr>
      <vt:lpstr>Проект решения  педагогического совета:</vt:lpstr>
      <vt:lpstr>Проект решения  педагогического совета: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мами</dc:creator>
  <cp:lastModifiedBy>User</cp:lastModifiedBy>
  <cp:revision>56</cp:revision>
  <cp:lastPrinted>2023-03-22T02:31:45Z</cp:lastPrinted>
  <dcterms:created xsi:type="dcterms:W3CDTF">2022-04-15T10:54:38Z</dcterms:created>
  <dcterms:modified xsi:type="dcterms:W3CDTF">2023-04-01T06:17:18Z</dcterms:modified>
</cp:coreProperties>
</file>